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2" r:id="rId4"/>
    <p:sldMasterId id="2147483723" r:id="rId5"/>
    <p:sldMasterId id="2147483724" r:id="rId6"/>
    <p:sldMasterId id="2147483725" r:id="rId7"/>
    <p:sldMasterId id="2147483726" r:id="rId8"/>
    <p:sldMasterId id="214748372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Lst>
  <p:sldSz cy="5143500" cx="9144000"/>
  <p:notesSz cx="6858000" cy="9144000"/>
  <p:embeddedFontLst>
    <p:embeddedFont>
      <p:font typeface="Raleway"/>
      <p:regular r:id="rId84"/>
      <p:bold r:id="rId85"/>
      <p:italic r:id="rId86"/>
      <p:boldItalic r:id="rId87"/>
    </p:embeddedFont>
    <p:embeddedFont>
      <p:font typeface="Raleway SemiBold"/>
      <p:regular r:id="rId88"/>
      <p:bold r:id="rId89"/>
      <p:italic r:id="rId90"/>
      <p:boldItalic r:id="rId91"/>
    </p:embeddedFont>
    <p:embeddedFont>
      <p:font typeface="Roboto"/>
      <p:regular r:id="rId92"/>
      <p:bold r:id="rId93"/>
      <p:italic r:id="rId94"/>
      <p:boldItalic r:id="rId95"/>
    </p:embeddedFont>
    <p:embeddedFont>
      <p:font typeface="Montserrat"/>
      <p:regular r:id="rId96"/>
      <p:bold r:id="rId97"/>
      <p:italic r:id="rId98"/>
      <p:boldItalic r:id="rId99"/>
    </p:embeddedFont>
    <p:embeddedFont>
      <p:font typeface="Montserrat Medium"/>
      <p:regular r:id="rId100"/>
      <p:bold r:id="rId101"/>
      <p:italic r:id="rId102"/>
      <p:boldItalic r:id="rId103"/>
    </p:embeddedFont>
    <p:embeddedFont>
      <p:font typeface="Lato Black"/>
      <p:bold r:id="rId104"/>
      <p:boldItalic r:id="rId105"/>
    </p:embeddedFont>
    <p:embeddedFont>
      <p:font typeface="Montserrat ExtraBold"/>
      <p:bold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24">
          <p15:clr>
            <a:srgbClr val="A4A3A4"/>
          </p15:clr>
        </p15:guide>
        <p15:guide id="2" pos="2920">
          <p15:clr>
            <a:srgbClr val="A4A3A4"/>
          </p15:clr>
        </p15:guide>
        <p15:guide id="3" pos="2978">
          <p15:clr>
            <a:srgbClr val="9AA0A6"/>
          </p15:clr>
        </p15:guide>
        <p15:guide id="4" pos="305">
          <p15:clr>
            <a:srgbClr val="9AA0A6"/>
          </p15:clr>
        </p15:guide>
        <p15:guide id="5" pos="4936">
          <p15:clr>
            <a:srgbClr val="9AA0A6"/>
          </p15:clr>
        </p15:guide>
        <p15:guide id="6" pos="5426">
          <p15:clr>
            <a:srgbClr val="9AA0A6"/>
          </p15:clr>
        </p15:guide>
        <p15:guide id="7"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24" orient="horz"/>
        <p:guide pos="2920"/>
        <p:guide pos="2978"/>
        <p:guide pos="305"/>
        <p:guide pos="4936"/>
        <p:guide pos="5426"/>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MontserratExtraBold-boldItalic.fntdata"/><Relationship Id="rId106" Type="http://schemas.openxmlformats.org/officeDocument/2006/relationships/font" Target="fonts/MontserratExtraBold-bold.fntdata"/><Relationship Id="rId105" Type="http://schemas.openxmlformats.org/officeDocument/2006/relationships/font" Target="fonts/LatoBlack-boldItalic.fntdata"/><Relationship Id="rId104" Type="http://schemas.openxmlformats.org/officeDocument/2006/relationships/font" Target="fonts/LatoBlack-bold.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MontserratMedium-boldItalic.fntdata"/><Relationship Id="rId102" Type="http://schemas.openxmlformats.org/officeDocument/2006/relationships/font" Target="fonts/MontserratMedium-italic.fntdata"/><Relationship Id="rId101" Type="http://schemas.openxmlformats.org/officeDocument/2006/relationships/font" Target="fonts/MontserratMedium-bold.fntdata"/><Relationship Id="rId100" Type="http://schemas.openxmlformats.org/officeDocument/2006/relationships/font" Target="fonts/MontserratMedium-regular.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Roboto-boldItalic.fntdata"/><Relationship Id="rId94" Type="http://schemas.openxmlformats.org/officeDocument/2006/relationships/font" Target="fonts/Roboto-italic.fntdata"/><Relationship Id="rId97" Type="http://schemas.openxmlformats.org/officeDocument/2006/relationships/font" Target="fonts/Montserrat-bold.fntdata"/><Relationship Id="rId96" Type="http://schemas.openxmlformats.org/officeDocument/2006/relationships/font" Target="fonts/Montserrat-regular.fntdata"/><Relationship Id="rId11" Type="http://schemas.openxmlformats.org/officeDocument/2006/relationships/slide" Target="slides/slide1.xml"/><Relationship Id="rId99" Type="http://schemas.openxmlformats.org/officeDocument/2006/relationships/font" Target="fonts/Montserrat-boldItalic.fntdata"/><Relationship Id="rId10" Type="http://schemas.openxmlformats.org/officeDocument/2006/relationships/notesMaster" Target="notesMasters/notesMaster1.xml"/><Relationship Id="rId98" Type="http://schemas.openxmlformats.org/officeDocument/2006/relationships/font" Target="fonts/Montserrat-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RalewaySemiBold-boldItalic.fntdata"/><Relationship Id="rId90" Type="http://schemas.openxmlformats.org/officeDocument/2006/relationships/font" Target="fonts/RalewaySemiBold-italic.fntdata"/><Relationship Id="rId93" Type="http://schemas.openxmlformats.org/officeDocument/2006/relationships/font" Target="fonts/Roboto-bold.fntdata"/><Relationship Id="rId92" Type="http://schemas.openxmlformats.org/officeDocument/2006/relationships/font" Target="fonts/Roboto-regular.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Raleway-regular.fntdata"/><Relationship Id="rId83" Type="http://schemas.openxmlformats.org/officeDocument/2006/relationships/slide" Target="slides/slide73.xml"/><Relationship Id="rId86" Type="http://schemas.openxmlformats.org/officeDocument/2006/relationships/font" Target="fonts/Raleway-italic.fntdata"/><Relationship Id="rId85" Type="http://schemas.openxmlformats.org/officeDocument/2006/relationships/font" Target="fonts/Raleway-bold.fntdata"/><Relationship Id="rId88" Type="http://schemas.openxmlformats.org/officeDocument/2006/relationships/font" Target="fonts/RalewaySemiBold-regular.fntdata"/><Relationship Id="rId87" Type="http://schemas.openxmlformats.org/officeDocument/2006/relationships/font" Target="fonts/Raleway-boldItalic.fntdata"/><Relationship Id="rId89" Type="http://schemas.openxmlformats.org/officeDocument/2006/relationships/font" Target="fonts/RalewaySemiBold-bold.fntdata"/><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3c05500b8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83c05500b8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3c05500b8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83c05500b8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83c05500b8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83c05500b8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1a20d884d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121a20d884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83c05500b8_1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83c05500b8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1a20d884d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21a20d884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3c05500b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83c05500b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3c05500b8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g83c05500b8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83c05500b8_1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83c05500b8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23896f4ae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123896f4ae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c68c74f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c68c74f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3c05500b8_1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83c05500b8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3c05500b8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83c05500b8_1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3e106a1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123e106a1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83c05500b8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83c05500b8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3c05500b8_1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83c05500b8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74e931e7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74e931e75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74e931e75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74e931e75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3e106a1d4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g123e106a1d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74e931e755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74e931e755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74e931e755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74e931e755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5cc665ae3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15cc665ae3_0_10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74e931e755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74e931e755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74e931e755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74e931e755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74e931e755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74e931e755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74e931e755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74e931e755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74e931e755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74e931e755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74e931e755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g74e931e755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74e931e755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5" name="Google Shape;875;g74e931e755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23896f4ae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123896f4aed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74e931e755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74e931e755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74e931e755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74e931e755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5cc665ae3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115cc665ae3_0_10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74e931e755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74e931e755_0_3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23896f4aed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123896f4aed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15cc665ae3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115cc665ae3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23896f4ae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0" name="Google Shape;990;g123896f4aed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15cc665ae3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1" name="Google Shape;1011;g115cc665ae3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23e106a1d4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123e106a1d4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15cc665ae3_0_5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115cc665ae3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2111d03dc7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12111d03dc7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15cc665ae3_0_5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115cc665ae3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15cc665ae3_0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115cc665ae3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15cc665ae3_0_5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15cc665ae3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15cc665ae3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7" name="Google Shape;1117;g115cc665ae3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3896f4aed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23896f4aed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23896f4ae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123896f4aed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23896f4aed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123896f4aed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15cc665ae3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g115cc665ae3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3896f4aed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g123896f4aed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15cc665ae3_0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115cc665ae3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15cc665ae3_0_6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115cc665ae3_0_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15cc665ae3_0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1" name="Google Shape;1241;g115cc665ae3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3c05500b8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83c05500b8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115cc665ae3_0_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g115cc665ae3_0_6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a:t>
            </a:r>
            <a:endParaRPr/>
          </a:p>
          <a:p>
            <a:pPr indent="0" lvl="0" marL="0" rtl="0" algn="l">
              <a:spcBef>
                <a:spcPts val="0"/>
              </a:spcBef>
              <a:spcAft>
                <a:spcPts val="0"/>
              </a:spcAft>
              <a:buClr>
                <a:schemeClr val="dk1"/>
              </a:buClr>
              <a:buSzPts val="1100"/>
              <a:buFont typeface="Arial"/>
              <a:buNone/>
            </a:pPr>
            <a:r>
              <a:rPr lang="en" sz="700">
                <a:solidFill>
                  <a:srgbClr val="A9B7C6"/>
                </a:solidFill>
                <a:latin typeface="Courier New"/>
                <a:ea typeface="Courier New"/>
                <a:cs typeface="Courier New"/>
                <a:sym typeface="Courier New"/>
              </a:rPr>
              <a:t>plugins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A9B7C6"/>
                </a:solidFill>
                <a:highlight>
                  <a:srgbClr val="2B2B2B"/>
                </a:highlight>
                <a:latin typeface="Courier New"/>
                <a:ea typeface="Courier New"/>
                <a:cs typeface="Courier New"/>
                <a:sym typeface="Courier New"/>
              </a:rPr>
              <a:t>……</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id </a:t>
            </a:r>
            <a:r>
              <a:rPr lang="en" sz="700">
                <a:solidFill>
                  <a:srgbClr val="6A8759"/>
                </a:solidFill>
                <a:latin typeface="Courier New"/>
                <a:ea typeface="Courier New"/>
                <a:cs typeface="Courier New"/>
                <a:sym typeface="Courier New"/>
              </a:rPr>
              <a:t>'kotlin-parcelize'</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A9B7C6"/>
                </a:solidFill>
                <a:latin typeface="Courier New"/>
                <a:ea typeface="Courier New"/>
                <a:cs typeface="Courier New"/>
                <a:sym typeface="Courier New"/>
              </a:rPr>
              <a:t>android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A9B7C6"/>
                </a:solidFill>
                <a:highlight>
                  <a:srgbClr val="2B2B2B"/>
                </a:highlight>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buildFeatures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viewBinding </a:t>
            </a:r>
            <a:r>
              <a:rPr lang="en" sz="700">
                <a:solidFill>
                  <a:srgbClr val="CC7832"/>
                </a:solidFill>
                <a:latin typeface="Courier New"/>
                <a:ea typeface="Courier New"/>
                <a:cs typeface="Courier New"/>
                <a:sym typeface="Courier New"/>
              </a:rPr>
              <a:t>true</a:t>
            </a:r>
            <a:endParaRPr sz="700">
              <a:solidFill>
                <a:srgbClr val="CC78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CC7832"/>
                </a:solidFill>
                <a:latin typeface="Courier New"/>
                <a:ea typeface="Courier New"/>
                <a:cs typeface="Courier New"/>
                <a:sym typeface="Courier New"/>
              </a:rPr>
              <a:t>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A9B7C6"/>
                </a:solidFill>
                <a:latin typeface="Courier New"/>
                <a:ea typeface="Courier New"/>
                <a:cs typeface="Courier New"/>
                <a:sym typeface="Courier New"/>
              </a:rPr>
              <a:t>dependencies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a:t>
            </a:r>
            <a:endParaRPr sz="7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7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808080"/>
                </a:solidFill>
                <a:latin typeface="Courier New"/>
                <a:ea typeface="Courier New"/>
                <a:cs typeface="Courier New"/>
                <a:sym typeface="Courier New"/>
              </a:rPr>
              <a:t>// Retrofit</a:t>
            </a:r>
            <a:endParaRPr sz="700">
              <a:solidFill>
                <a:srgbClr val="80808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808080"/>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'com.squareup.retrofit2:retrofit:$versi_terbaru'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'com.squareup.retrofit2:converter-gson:$versi_terbaru'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'com.squareup.okhttp3:logging-interceptor:$versi_terbaru'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808080"/>
                </a:solidFill>
                <a:latin typeface="Courier New"/>
                <a:ea typeface="Courier New"/>
                <a:cs typeface="Courier New"/>
                <a:sym typeface="Courier New"/>
              </a:rPr>
              <a:t>// ViewModel + LiveData</a:t>
            </a:r>
            <a:endParaRPr sz="700">
              <a:solidFill>
                <a:srgbClr val="80808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808080"/>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"androidx.activity:activity-ktx:$versi_terbaru"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"androidx.lifecycle:lifecycle-viewmodel-ktx:$versi_terbaru"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6A8759"/>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implementation </a:t>
            </a:r>
            <a:r>
              <a:rPr lang="en" sz="700">
                <a:solidFill>
                  <a:srgbClr val="6A8759"/>
                </a:solidFill>
                <a:latin typeface="Courier New"/>
                <a:ea typeface="Courier New"/>
                <a:cs typeface="Courier New"/>
                <a:sym typeface="Courier New"/>
              </a:rPr>
              <a:t>"androidx.lifecycle:lifecycle-livedata-ktx:$versi_terbaru"</a:t>
            </a:r>
            <a:endParaRPr sz="700">
              <a:solidFill>
                <a:srgbClr val="6A8759"/>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15cc665ae3_0_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g115cc665ae3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15cc665ae3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7" name="Google Shape;1287;g115cc665ae3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 1:</a:t>
            </a:r>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enum class </a:t>
            </a:r>
            <a:r>
              <a:rPr lang="en" sz="800">
                <a:solidFill>
                  <a:srgbClr val="A9B7C6"/>
                </a:solidFill>
                <a:latin typeface="Courier New"/>
                <a:ea typeface="Courier New"/>
                <a:cs typeface="Courier New"/>
                <a:sym typeface="Courier New"/>
              </a:rPr>
              <a:t>Status </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SUCCESS</a:t>
            </a:r>
            <a:r>
              <a:rPr lang="en" sz="800">
                <a:solidFill>
                  <a:srgbClr val="CC7832"/>
                </a:solidFill>
                <a:latin typeface="Courier New"/>
                <a:ea typeface="Courier New"/>
                <a:cs typeface="Courier New"/>
                <a:sym typeface="Courier New"/>
              </a:rPr>
              <a:t>,</a:t>
            </a:r>
            <a:endParaRPr sz="800">
              <a:solidFill>
                <a:srgbClr val="CC78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   </a:t>
            </a:r>
            <a:r>
              <a:rPr i="1" lang="en" sz="800">
                <a:solidFill>
                  <a:srgbClr val="9876AA"/>
                </a:solidFill>
                <a:latin typeface="Courier New"/>
                <a:ea typeface="Courier New"/>
                <a:cs typeface="Courier New"/>
                <a:sym typeface="Courier New"/>
              </a:rPr>
              <a:t>ERROR</a:t>
            </a:r>
            <a:r>
              <a:rPr lang="en" sz="800">
                <a:solidFill>
                  <a:srgbClr val="CC7832"/>
                </a:solidFill>
                <a:latin typeface="Courier New"/>
                <a:ea typeface="Courier New"/>
                <a:cs typeface="Courier New"/>
                <a:sym typeface="Courier New"/>
              </a:rPr>
              <a:t>,</a:t>
            </a:r>
            <a:endParaRPr sz="800">
              <a:solidFill>
                <a:srgbClr val="CC78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   </a:t>
            </a:r>
            <a:r>
              <a:rPr i="1" lang="en" sz="800">
                <a:solidFill>
                  <a:srgbClr val="9876AA"/>
                </a:solidFill>
                <a:latin typeface="Courier New"/>
                <a:ea typeface="Courier New"/>
                <a:cs typeface="Courier New"/>
                <a:sym typeface="Courier New"/>
              </a:rPr>
              <a:t>LOADING</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Kode 2:</a:t>
            </a:r>
            <a:endParaRPr/>
          </a:p>
          <a:p>
            <a:pPr indent="0" lvl="0" marL="0" rtl="0" algn="l">
              <a:spcBef>
                <a:spcPts val="0"/>
              </a:spcBef>
              <a:spcAft>
                <a:spcPts val="0"/>
              </a:spcAft>
              <a:buClr>
                <a:schemeClr val="dk1"/>
              </a:buClr>
              <a:buSzPts val="1100"/>
              <a:buFont typeface="Arial"/>
              <a:buNone/>
            </a:pPr>
            <a:r>
              <a:rPr lang="en" sz="700">
                <a:solidFill>
                  <a:srgbClr val="CC7832"/>
                </a:solidFill>
                <a:latin typeface="Courier New"/>
                <a:ea typeface="Courier New"/>
                <a:cs typeface="Courier New"/>
                <a:sym typeface="Courier New"/>
              </a:rPr>
              <a:t>data class </a:t>
            </a:r>
            <a:r>
              <a:rPr lang="en" sz="700">
                <a:solidFill>
                  <a:srgbClr val="A9B7C6"/>
                </a:solidFill>
                <a:latin typeface="Courier New"/>
                <a:ea typeface="Courier New"/>
                <a:cs typeface="Courier New"/>
                <a:sym typeface="Courier New"/>
              </a:rPr>
              <a:t>Resource</a:t>
            </a:r>
            <a:r>
              <a:rPr i="1" lang="en" sz="700">
                <a:solidFill>
                  <a:srgbClr val="9876AA"/>
                </a:solidFill>
                <a:latin typeface="Courier New"/>
                <a:ea typeface="Courier New"/>
                <a:cs typeface="Courier New"/>
                <a:sym typeface="Courier New"/>
              </a:rPr>
              <a:t>&lt;</a:t>
            </a:r>
            <a:r>
              <a:rPr lang="en" sz="700">
                <a:solidFill>
                  <a:srgbClr val="CC7832"/>
                </a:solidFill>
                <a:latin typeface="Courier New"/>
                <a:ea typeface="Courier New"/>
                <a:cs typeface="Courier New"/>
                <a:sym typeface="Courier New"/>
              </a:rPr>
              <a:t>out </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a:t>
            </a:r>
            <a:r>
              <a:rPr lang="en" sz="700">
                <a:solidFill>
                  <a:srgbClr val="CC7832"/>
                </a:solidFill>
                <a:latin typeface="Courier New"/>
                <a:ea typeface="Courier New"/>
                <a:cs typeface="Courier New"/>
                <a:sym typeface="Courier New"/>
              </a:rPr>
              <a:t>val </a:t>
            </a:r>
            <a:r>
              <a:rPr lang="en" sz="700">
                <a:solidFill>
                  <a:srgbClr val="9876AA"/>
                </a:solidFill>
                <a:latin typeface="Courier New"/>
                <a:ea typeface="Courier New"/>
                <a:cs typeface="Courier New"/>
                <a:sym typeface="Courier New"/>
              </a:rPr>
              <a:t>status</a:t>
            </a:r>
            <a:r>
              <a:rPr lang="en" sz="700">
                <a:solidFill>
                  <a:srgbClr val="A9B7C6"/>
                </a:solidFill>
                <a:latin typeface="Courier New"/>
                <a:ea typeface="Courier New"/>
                <a:cs typeface="Courier New"/>
                <a:sym typeface="Courier New"/>
              </a:rPr>
              <a:t>: Status</a:t>
            </a:r>
            <a:r>
              <a:rPr lang="en" sz="700">
                <a:solidFill>
                  <a:srgbClr val="CC7832"/>
                </a:solidFill>
                <a:latin typeface="Courier New"/>
                <a:ea typeface="Courier New"/>
                <a:cs typeface="Courier New"/>
                <a:sym typeface="Courier New"/>
              </a:rPr>
              <a:t>, val </a:t>
            </a:r>
            <a:r>
              <a:rPr lang="en" sz="700">
                <a:solidFill>
                  <a:srgbClr val="9876AA"/>
                </a:solidFill>
                <a:latin typeface="Courier New"/>
                <a:ea typeface="Courier New"/>
                <a:cs typeface="Courier New"/>
                <a:sym typeface="Courier New"/>
              </a:rPr>
              <a:t>data</a:t>
            </a:r>
            <a:r>
              <a:rPr lang="en" sz="700">
                <a:solidFill>
                  <a:srgbClr val="A9B7C6"/>
                </a:solidFill>
                <a:latin typeface="Courier New"/>
                <a:ea typeface="Courier New"/>
                <a:cs typeface="Courier New"/>
                <a:sym typeface="Courier New"/>
              </a:rPr>
              <a:t>: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lang="en" sz="700">
                <a:solidFill>
                  <a:srgbClr val="CC7832"/>
                </a:solidFill>
                <a:latin typeface="Courier New"/>
                <a:ea typeface="Courier New"/>
                <a:cs typeface="Courier New"/>
                <a:sym typeface="Courier New"/>
              </a:rPr>
              <a:t>, val </a:t>
            </a:r>
            <a:r>
              <a:rPr lang="en" sz="700">
                <a:solidFill>
                  <a:srgbClr val="9876AA"/>
                </a:solidFill>
                <a:latin typeface="Courier New"/>
                <a:ea typeface="Courier New"/>
                <a:cs typeface="Courier New"/>
                <a:sym typeface="Courier New"/>
              </a:rPr>
              <a:t>message</a:t>
            </a:r>
            <a:r>
              <a:rPr lang="en" sz="700">
                <a:solidFill>
                  <a:srgbClr val="A9B7C6"/>
                </a:solidFill>
                <a:latin typeface="Courier New"/>
                <a:ea typeface="Courier New"/>
                <a:cs typeface="Courier New"/>
                <a:sym typeface="Courier New"/>
              </a:rPr>
              <a:t>: String?</a:t>
            </a:r>
            <a:r>
              <a:rPr i="1" lang="en" sz="700">
                <a:solidFill>
                  <a:srgbClr val="9876AA"/>
                </a:solidFill>
                <a:latin typeface="Courier New"/>
                <a:ea typeface="Courier New"/>
                <a:cs typeface="Courier New"/>
                <a:sym typeface="Courier New"/>
              </a:rPr>
              <a:t>)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companion object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success</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SUCCESS</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CC7832"/>
                </a:solidFill>
                <a:latin typeface="Courier New"/>
                <a:ea typeface="Courier New"/>
                <a:cs typeface="Courier New"/>
                <a:sym typeface="Courier New"/>
              </a:rPr>
              <a:t>null</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error</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lang="en" sz="700">
                <a:solidFill>
                  <a:srgbClr val="CC7832"/>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message: String</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a:t>
            </a:r>
            <a:endParaRPr sz="7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ERROR</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A9B7C6"/>
                </a:solidFill>
                <a:latin typeface="Courier New"/>
                <a:ea typeface="Courier New"/>
                <a:cs typeface="Courier New"/>
                <a:sym typeface="Courier New"/>
              </a:rPr>
              <a:t>message</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loading</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LOADING</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CC7832"/>
                </a:solidFill>
                <a:latin typeface="Courier New"/>
                <a:ea typeface="Courier New"/>
                <a:cs typeface="Courier New"/>
                <a:sym typeface="Courier New"/>
              </a:rPr>
              <a:t>null</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123e106a1d4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3" name="Google Shape;1303;g123e106a1d4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 1:</a:t>
            </a:r>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enum class </a:t>
            </a:r>
            <a:r>
              <a:rPr lang="en" sz="800">
                <a:solidFill>
                  <a:srgbClr val="A9B7C6"/>
                </a:solidFill>
                <a:latin typeface="Courier New"/>
                <a:ea typeface="Courier New"/>
                <a:cs typeface="Courier New"/>
                <a:sym typeface="Courier New"/>
              </a:rPr>
              <a:t>Status </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SUCCESS</a:t>
            </a:r>
            <a:r>
              <a:rPr lang="en" sz="800">
                <a:solidFill>
                  <a:srgbClr val="CC7832"/>
                </a:solidFill>
                <a:latin typeface="Courier New"/>
                <a:ea typeface="Courier New"/>
                <a:cs typeface="Courier New"/>
                <a:sym typeface="Courier New"/>
              </a:rPr>
              <a:t>,</a:t>
            </a:r>
            <a:endParaRPr sz="800">
              <a:solidFill>
                <a:srgbClr val="CC78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   </a:t>
            </a:r>
            <a:r>
              <a:rPr i="1" lang="en" sz="800">
                <a:solidFill>
                  <a:srgbClr val="9876AA"/>
                </a:solidFill>
                <a:latin typeface="Courier New"/>
                <a:ea typeface="Courier New"/>
                <a:cs typeface="Courier New"/>
                <a:sym typeface="Courier New"/>
              </a:rPr>
              <a:t>ERROR</a:t>
            </a:r>
            <a:r>
              <a:rPr lang="en" sz="800">
                <a:solidFill>
                  <a:srgbClr val="CC7832"/>
                </a:solidFill>
                <a:latin typeface="Courier New"/>
                <a:ea typeface="Courier New"/>
                <a:cs typeface="Courier New"/>
                <a:sym typeface="Courier New"/>
              </a:rPr>
              <a:t>,</a:t>
            </a:r>
            <a:endParaRPr sz="800">
              <a:solidFill>
                <a:srgbClr val="CC7832"/>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   </a:t>
            </a:r>
            <a:r>
              <a:rPr i="1" lang="en" sz="800">
                <a:solidFill>
                  <a:srgbClr val="9876AA"/>
                </a:solidFill>
                <a:latin typeface="Courier New"/>
                <a:ea typeface="Courier New"/>
                <a:cs typeface="Courier New"/>
                <a:sym typeface="Courier New"/>
              </a:rPr>
              <a:t>LOADING</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Kode 2:</a:t>
            </a:r>
            <a:endParaRPr/>
          </a:p>
          <a:p>
            <a:pPr indent="0" lvl="0" marL="0" rtl="0" algn="l">
              <a:spcBef>
                <a:spcPts val="0"/>
              </a:spcBef>
              <a:spcAft>
                <a:spcPts val="0"/>
              </a:spcAft>
              <a:buClr>
                <a:schemeClr val="dk1"/>
              </a:buClr>
              <a:buSzPts val="1100"/>
              <a:buFont typeface="Arial"/>
              <a:buNone/>
            </a:pPr>
            <a:r>
              <a:rPr lang="en" sz="700">
                <a:solidFill>
                  <a:srgbClr val="CC7832"/>
                </a:solidFill>
                <a:latin typeface="Courier New"/>
                <a:ea typeface="Courier New"/>
                <a:cs typeface="Courier New"/>
                <a:sym typeface="Courier New"/>
              </a:rPr>
              <a:t>data class </a:t>
            </a:r>
            <a:r>
              <a:rPr lang="en" sz="700">
                <a:solidFill>
                  <a:srgbClr val="A9B7C6"/>
                </a:solidFill>
                <a:latin typeface="Courier New"/>
                <a:ea typeface="Courier New"/>
                <a:cs typeface="Courier New"/>
                <a:sym typeface="Courier New"/>
              </a:rPr>
              <a:t>Resource</a:t>
            </a:r>
            <a:r>
              <a:rPr i="1" lang="en" sz="700">
                <a:solidFill>
                  <a:srgbClr val="9876AA"/>
                </a:solidFill>
                <a:latin typeface="Courier New"/>
                <a:ea typeface="Courier New"/>
                <a:cs typeface="Courier New"/>
                <a:sym typeface="Courier New"/>
              </a:rPr>
              <a:t>&lt;</a:t>
            </a:r>
            <a:r>
              <a:rPr lang="en" sz="700">
                <a:solidFill>
                  <a:srgbClr val="CC7832"/>
                </a:solidFill>
                <a:latin typeface="Courier New"/>
                <a:ea typeface="Courier New"/>
                <a:cs typeface="Courier New"/>
                <a:sym typeface="Courier New"/>
              </a:rPr>
              <a:t>out </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a:t>
            </a:r>
            <a:r>
              <a:rPr lang="en" sz="700">
                <a:solidFill>
                  <a:srgbClr val="CC7832"/>
                </a:solidFill>
                <a:latin typeface="Courier New"/>
                <a:ea typeface="Courier New"/>
                <a:cs typeface="Courier New"/>
                <a:sym typeface="Courier New"/>
              </a:rPr>
              <a:t>val </a:t>
            </a:r>
            <a:r>
              <a:rPr lang="en" sz="700">
                <a:solidFill>
                  <a:srgbClr val="9876AA"/>
                </a:solidFill>
                <a:latin typeface="Courier New"/>
                <a:ea typeface="Courier New"/>
                <a:cs typeface="Courier New"/>
                <a:sym typeface="Courier New"/>
              </a:rPr>
              <a:t>status</a:t>
            </a:r>
            <a:r>
              <a:rPr lang="en" sz="700">
                <a:solidFill>
                  <a:srgbClr val="A9B7C6"/>
                </a:solidFill>
                <a:latin typeface="Courier New"/>
                <a:ea typeface="Courier New"/>
                <a:cs typeface="Courier New"/>
                <a:sym typeface="Courier New"/>
              </a:rPr>
              <a:t>: Status</a:t>
            </a:r>
            <a:r>
              <a:rPr lang="en" sz="700">
                <a:solidFill>
                  <a:srgbClr val="CC7832"/>
                </a:solidFill>
                <a:latin typeface="Courier New"/>
                <a:ea typeface="Courier New"/>
                <a:cs typeface="Courier New"/>
                <a:sym typeface="Courier New"/>
              </a:rPr>
              <a:t>, val </a:t>
            </a:r>
            <a:r>
              <a:rPr lang="en" sz="700">
                <a:solidFill>
                  <a:srgbClr val="9876AA"/>
                </a:solidFill>
                <a:latin typeface="Courier New"/>
                <a:ea typeface="Courier New"/>
                <a:cs typeface="Courier New"/>
                <a:sym typeface="Courier New"/>
              </a:rPr>
              <a:t>data</a:t>
            </a:r>
            <a:r>
              <a:rPr lang="en" sz="700">
                <a:solidFill>
                  <a:srgbClr val="A9B7C6"/>
                </a:solidFill>
                <a:latin typeface="Courier New"/>
                <a:ea typeface="Courier New"/>
                <a:cs typeface="Courier New"/>
                <a:sym typeface="Courier New"/>
              </a:rPr>
              <a:t>: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lang="en" sz="700">
                <a:solidFill>
                  <a:srgbClr val="CC7832"/>
                </a:solidFill>
                <a:latin typeface="Courier New"/>
                <a:ea typeface="Courier New"/>
                <a:cs typeface="Courier New"/>
                <a:sym typeface="Courier New"/>
              </a:rPr>
              <a:t>, val </a:t>
            </a:r>
            <a:r>
              <a:rPr lang="en" sz="700">
                <a:solidFill>
                  <a:srgbClr val="9876AA"/>
                </a:solidFill>
                <a:latin typeface="Courier New"/>
                <a:ea typeface="Courier New"/>
                <a:cs typeface="Courier New"/>
                <a:sym typeface="Courier New"/>
              </a:rPr>
              <a:t>message</a:t>
            </a:r>
            <a:r>
              <a:rPr lang="en" sz="700">
                <a:solidFill>
                  <a:srgbClr val="A9B7C6"/>
                </a:solidFill>
                <a:latin typeface="Courier New"/>
                <a:ea typeface="Courier New"/>
                <a:cs typeface="Courier New"/>
                <a:sym typeface="Courier New"/>
              </a:rPr>
              <a:t>: String?</a:t>
            </a:r>
            <a:r>
              <a:rPr i="1" lang="en" sz="700">
                <a:solidFill>
                  <a:srgbClr val="9876AA"/>
                </a:solidFill>
                <a:latin typeface="Courier New"/>
                <a:ea typeface="Courier New"/>
                <a:cs typeface="Courier New"/>
                <a:sym typeface="Courier New"/>
              </a:rPr>
              <a:t>)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companion object </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success</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SUCCESS</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CC7832"/>
                </a:solidFill>
                <a:latin typeface="Courier New"/>
                <a:ea typeface="Courier New"/>
                <a:cs typeface="Courier New"/>
                <a:sym typeface="Courier New"/>
              </a:rPr>
              <a:t>null</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error</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lang="en" sz="700">
                <a:solidFill>
                  <a:srgbClr val="CC7832"/>
                </a:solidFill>
                <a:latin typeface="Courier New"/>
                <a:ea typeface="Courier New"/>
                <a:cs typeface="Courier New"/>
                <a:sym typeface="Courier New"/>
              </a:rPr>
              <a:t>, </a:t>
            </a:r>
            <a:r>
              <a:rPr lang="en" sz="700">
                <a:solidFill>
                  <a:srgbClr val="A9B7C6"/>
                </a:solidFill>
                <a:latin typeface="Courier New"/>
                <a:ea typeface="Courier New"/>
                <a:cs typeface="Courier New"/>
                <a:sym typeface="Courier New"/>
              </a:rPr>
              <a:t>message: String</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a:t>
            </a:r>
            <a:endParaRPr sz="7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ERROR</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A9B7C6"/>
                </a:solidFill>
                <a:latin typeface="Courier New"/>
                <a:ea typeface="Courier New"/>
                <a:cs typeface="Courier New"/>
                <a:sym typeface="Courier New"/>
              </a:rPr>
              <a:t>message</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r>
              <a:rPr lang="en" sz="700">
                <a:solidFill>
                  <a:srgbClr val="CC7832"/>
                </a:solidFill>
                <a:latin typeface="Courier New"/>
                <a:ea typeface="Courier New"/>
                <a:cs typeface="Courier New"/>
                <a:sym typeface="Courier New"/>
              </a:rPr>
              <a:t>fun </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FFC66D"/>
                </a:solidFill>
                <a:latin typeface="Courier New"/>
                <a:ea typeface="Courier New"/>
                <a:cs typeface="Courier New"/>
                <a:sym typeface="Courier New"/>
              </a:rPr>
              <a:t>loading</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data: </a:t>
            </a:r>
            <a:r>
              <a:rPr lang="en" sz="700">
                <a:solidFill>
                  <a:srgbClr val="20999D"/>
                </a:solidFill>
                <a:latin typeface="Courier New"/>
                <a:ea typeface="Courier New"/>
                <a:cs typeface="Courier New"/>
                <a:sym typeface="Courier New"/>
              </a:rPr>
              <a:t>T</a:t>
            </a:r>
            <a:r>
              <a:rPr lang="en" sz="700">
                <a:solidFill>
                  <a:srgbClr val="A9B7C6"/>
                </a:solidFill>
                <a:latin typeface="Courier New"/>
                <a:ea typeface="Courier New"/>
                <a:cs typeface="Courier New"/>
                <a:sym typeface="Courier New"/>
              </a:rPr>
              <a:t>?</a:t>
            </a:r>
            <a:r>
              <a:rPr i="1" lang="en" sz="700">
                <a:solidFill>
                  <a:srgbClr val="9876AA"/>
                </a:solidFill>
                <a:latin typeface="Courier New"/>
                <a:ea typeface="Courier New"/>
                <a:cs typeface="Courier New"/>
                <a:sym typeface="Courier New"/>
              </a:rPr>
              <a:t>)</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&lt;</a:t>
            </a:r>
            <a:r>
              <a:rPr lang="en" sz="700">
                <a:solidFill>
                  <a:srgbClr val="20999D"/>
                </a:solidFill>
                <a:latin typeface="Courier New"/>
                <a:ea typeface="Courier New"/>
                <a:cs typeface="Courier New"/>
                <a:sym typeface="Courier New"/>
              </a:rPr>
              <a:t>T</a:t>
            </a:r>
            <a:r>
              <a:rPr i="1" lang="en" sz="700">
                <a:solidFill>
                  <a:srgbClr val="9876AA"/>
                </a:solidFill>
                <a:latin typeface="Courier New"/>
                <a:ea typeface="Courier New"/>
                <a:cs typeface="Courier New"/>
                <a:sym typeface="Courier New"/>
              </a:rPr>
              <a:t>&gt; </a:t>
            </a:r>
            <a:r>
              <a:rPr lang="en" sz="700">
                <a:solidFill>
                  <a:srgbClr val="A9B7C6"/>
                </a:solidFill>
                <a:latin typeface="Courier New"/>
                <a:ea typeface="Courier New"/>
                <a:cs typeface="Courier New"/>
                <a:sym typeface="Courier New"/>
              </a:rPr>
              <a:t>= Resource</a:t>
            </a:r>
            <a:r>
              <a:rPr i="1" lang="en" sz="700">
                <a:solidFill>
                  <a:srgbClr val="9876AA"/>
                </a:solidFill>
                <a:latin typeface="Courier New"/>
                <a:ea typeface="Courier New"/>
                <a:cs typeface="Courier New"/>
                <a:sym typeface="Courier New"/>
              </a:rPr>
              <a:t>(</a:t>
            </a:r>
            <a:r>
              <a:rPr lang="en" sz="700">
                <a:solidFill>
                  <a:srgbClr val="467CDA"/>
                </a:solidFill>
                <a:latin typeface="Courier New"/>
                <a:ea typeface="Courier New"/>
                <a:cs typeface="Courier New"/>
                <a:sym typeface="Courier New"/>
              </a:rPr>
              <a:t>status = </a:t>
            </a:r>
            <a:r>
              <a:rPr lang="en" sz="700">
                <a:solidFill>
                  <a:srgbClr val="A9B7C6"/>
                </a:solidFill>
                <a:latin typeface="Courier New"/>
                <a:ea typeface="Courier New"/>
                <a:cs typeface="Courier New"/>
                <a:sym typeface="Courier New"/>
              </a:rPr>
              <a:t>Status.</a:t>
            </a:r>
            <a:r>
              <a:rPr i="1" lang="en" sz="700">
                <a:solidFill>
                  <a:srgbClr val="9876AA"/>
                </a:solidFill>
                <a:latin typeface="Courier New"/>
                <a:ea typeface="Courier New"/>
                <a:cs typeface="Courier New"/>
                <a:sym typeface="Courier New"/>
              </a:rPr>
              <a:t>LOADING</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data = </a:t>
            </a:r>
            <a:r>
              <a:rPr lang="en" sz="700">
                <a:solidFill>
                  <a:srgbClr val="A9B7C6"/>
                </a:solidFill>
                <a:latin typeface="Courier New"/>
                <a:ea typeface="Courier New"/>
                <a:cs typeface="Courier New"/>
                <a:sym typeface="Courier New"/>
              </a:rPr>
              <a:t>data</a:t>
            </a:r>
            <a:r>
              <a:rPr lang="en" sz="700">
                <a:solidFill>
                  <a:srgbClr val="CC7832"/>
                </a:solidFill>
                <a:latin typeface="Courier New"/>
                <a:ea typeface="Courier New"/>
                <a:cs typeface="Courier New"/>
                <a:sym typeface="Courier New"/>
              </a:rPr>
              <a:t>, </a:t>
            </a:r>
            <a:r>
              <a:rPr lang="en" sz="700">
                <a:solidFill>
                  <a:srgbClr val="467CDA"/>
                </a:solidFill>
                <a:latin typeface="Courier New"/>
                <a:ea typeface="Courier New"/>
                <a:cs typeface="Courier New"/>
                <a:sym typeface="Courier New"/>
              </a:rPr>
              <a:t>message = </a:t>
            </a:r>
            <a:r>
              <a:rPr lang="en" sz="700">
                <a:solidFill>
                  <a:srgbClr val="CC7832"/>
                </a:solidFill>
                <a:latin typeface="Courier New"/>
                <a:ea typeface="Courier New"/>
                <a:cs typeface="Courier New"/>
                <a:sym typeface="Courier New"/>
              </a:rPr>
              <a:t>null</a:t>
            </a: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   }</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700">
                <a:solidFill>
                  <a:srgbClr val="9876AA"/>
                </a:solidFill>
                <a:latin typeface="Courier New"/>
                <a:ea typeface="Courier New"/>
                <a:cs typeface="Courier New"/>
                <a:sym typeface="Courier New"/>
              </a:rPr>
              <a:t>}</a:t>
            </a:r>
            <a:endParaRPr i="1" sz="700">
              <a:solidFill>
                <a:srgbClr val="9876AA"/>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1a4c9fb3a8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9" name="Google Shape;1319;g11a4c9fb3a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a:t>
            </a:r>
            <a:endParaRPr/>
          </a:p>
          <a:p>
            <a:pPr indent="0" lvl="0" marL="0" rtl="0" algn="l">
              <a:spcBef>
                <a:spcPts val="0"/>
              </a:spcBef>
              <a:spcAft>
                <a:spcPts val="0"/>
              </a:spcAft>
              <a:buClr>
                <a:schemeClr val="dk1"/>
              </a:buClr>
              <a:buSzPts val="1100"/>
              <a:buFont typeface="Arial"/>
              <a:buNone/>
            </a:pPr>
            <a:r>
              <a:rPr lang="en" sz="900">
                <a:solidFill>
                  <a:srgbClr val="CC7832"/>
                </a:solidFill>
                <a:latin typeface="Courier New"/>
                <a:ea typeface="Courier New"/>
                <a:cs typeface="Courier New"/>
                <a:sym typeface="Courier New"/>
              </a:rPr>
              <a:t>class </a:t>
            </a:r>
            <a:r>
              <a:rPr lang="en" sz="900">
                <a:solidFill>
                  <a:srgbClr val="A9B7C6"/>
                </a:solidFill>
                <a:latin typeface="Courier New"/>
                <a:ea typeface="Courier New"/>
                <a:cs typeface="Courier New"/>
                <a:sym typeface="Courier New"/>
              </a:rPr>
              <a:t>ApiHelper</a:t>
            </a:r>
            <a:r>
              <a:rPr i="1" lang="en" sz="900">
                <a:solidFill>
                  <a:srgbClr val="9876AA"/>
                </a:solidFill>
                <a:latin typeface="Courier New"/>
                <a:ea typeface="Courier New"/>
                <a:cs typeface="Courier New"/>
                <a:sym typeface="Courier New"/>
              </a:rPr>
              <a:t>(</a:t>
            </a:r>
            <a:r>
              <a:rPr lang="en" sz="900">
                <a:solidFill>
                  <a:srgbClr val="CC7832"/>
                </a:solidFill>
                <a:latin typeface="Courier New"/>
                <a:ea typeface="Courier New"/>
                <a:cs typeface="Courier New"/>
                <a:sym typeface="Courier New"/>
              </a:rPr>
              <a:t>private val </a:t>
            </a:r>
            <a:r>
              <a:rPr lang="en" sz="900">
                <a:solidFill>
                  <a:srgbClr val="9876AA"/>
                </a:solidFill>
                <a:latin typeface="Courier New"/>
                <a:ea typeface="Courier New"/>
                <a:cs typeface="Courier New"/>
                <a:sym typeface="Courier New"/>
              </a:rPr>
              <a:t>apiService</a:t>
            </a:r>
            <a:r>
              <a:rPr lang="en" sz="900">
                <a:solidFill>
                  <a:srgbClr val="A9B7C6"/>
                </a:solidFill>
                <a:latin typeface="Courier New"/>
                <a:ea typeface="Courier New"/>
                <a:cs typeface="Courier New"/>
                <a:sym typeface="Courier New"/>
              </a:rPr>
              <a:t>: ApiService</a:t>
            </a: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CC7832"/>
                </a:solidFill>
                <a:latin typeface="Courier New"/>
                <a:ea typeface="Courier New"/>
                <a:cs typeface="Courier New"/>
                <a:sym typeface="Courier New"/>
              </a:rPr>
              <a:t>suspend fun </a:t>
            </a:r>
            <a:r>
              <a:rPr lang="en" sz="900">
                <a:solidFill>
                  <a:srgbClr val="FFC66D"/>
                </a:solidFill>
                <a:latin typeface="Courier New"/>
                <a:ea typeface="Courier New"/>
                <a:cs typeface="Courier New"/>
                <a:sym typeface="Courier New"/>
              </a:rPr>
              <a:t>getAllCarData</a:t>
            </a: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 </a:t>
            </a:r>
            <a:r>
              <a:rPr lang="en" sz="900">
                <a:solidFill>
                  <a:srgbClr val="9876AA"/>
                </a:solidFill>
                <a:latin typeface="Courier New"/>
                <a:ea typeface="Courier New"/>
                <a:cs typeface="Courier New"/>
                <a:sym typeface="Courier New"/>
              </a:rPr>
              <a:t>apiService</a:t>
            </a:r>
            <a:r>
              <a:rPr lang="en" sz="900">
                <a:solidFill>
                  <a:srgbClr val="A9B7C6"/>
                </a:solidFill>
                <a:latin typeface="Courier New"/>
                <a:ea typeface="Courier New"/>
                <a:cs typeface="Courier New"/>
                <a:sym typeface="Courier New"/>
              </a:rPr>
              <a:t>.getAllCar</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1a4c9fb3a8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4" name="Google Shape;1334;g11a4c9fb3a8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a:t>
            </a:r>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class </a:t>
            </a:r>
            <a:r>
              <a:rPr lang="en" sz="800">
                <a:solidFill>
                  <a:srgbClr val="A9B7C6"/>
                </a:solidFill>
                <a:latin typeface="Courier New"/>
                <a:ea typeface="Courier New"/>
                <a:cs typeface="Courier New"/>
                <a:sym typeface="Courier New"/>
              </a:rPr>
              <a:t>MainRepository</a:t>
            </a:r>
            <a:r>
              <a:rPr i="1" lang="en" sz="800">
                <a:solidFill>
                  <a:srgbClr val="9876AA"/>
                </a:solidFill>
                <a:latin typeface="Courier New"/>
                <a:ea typeface="Courier New"/>
                <a:cs typeface="Courier New"/>
                <a:sym typeface="Courier New"/>
              </a:rPr>
              <a:t>(</a:t>
            </a:r>
            <a:r>
              <a:rPr lang="en" sz="800">
                <a:solidFill>
                  <a:srgbClr val="CC7832"/>
                </a:solidFill>
                <a:latin typeface="Courier New"/>
                <a:ea typeface="Courier New"/>
                <a:cs typeface="Courier New"/>
                <a:sym typeface="Courier New"/>
              </a:rPr>
              <a:t>private val </a:t>
            </a:r>
            <a:r>
              <a:rPr lang="en" sz="800">
                <a:solidFill>
                  <a:srgbClr val="9876AA"/>
                </a:solidFill>
                <a:latin typeface="Courier New"/>
                <a:ea typeface="Courier New"/>
                <a:cs typeface="Courier New"/>
                <a:sym typeface="Courier New"/>
              </a:rPr>
              <a:t>apiHelper</a:t>
            </a:r>
            <a:r>
              <a:rPr lang="en" sz="800">
                <a:solidFill>
                  <a:srgbClr val="A9B7C6"/>
                </a:solidFill>
                <a:latin typeface="Courier New"/>
                <a:ea typeface="Courier New"/>
                <a:cs typeface="Courier New"/>
                <a:sym typeface="Courier New"/>
              </a:rPr>
              <a:t>: ApiHelper</a:t>
            </a:r>
            <a:r>
              <a:rPr i="1" lang="en" sz="800">
                <a:solidFill>
                  <a:srgbClr val="9876AA"/>
                </a:solidFill>
                <a:latin typeface="Courier New"/>
                <a:ea typeface="Courier New"/>
                <a:cs typeface="Courier New"/>
                <a:sym typeface="Courier New"/>
              </a:rPr>
              <a:t>)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lang="en" sz="800">
                <a:solidFill>
                  <a:srgbClr val="CC7832"/>
                </a:solidFill>
                <a:latin typeface="Courier New"/>
                <a:ea typeface="Courier New"/>
                <a:cs typeface="Courier New"/>
                <a:sym typeface="Courier New"/>
              </a:rPr>
              <a:t>suspend fun </a:t>
            </a:r>
            <a:r>
              <a:rPr lang="en" sz="800">
                <a:solidFill>
                  <a:srgbClr val="FFC66D"/>
                </a:solidFill>
                <a:latin typeface="Courier New"/>
                <a:ea typeface="Courier New"/>
                <a:cs typeface="Courier New"/>
                <a:sym typeface="Courier New"/>
              </a:rPr>
              <a:t>getUsers</a:t>
            </a:r>
            <a:r>
              <a:rPr i="1" lang="en" sz="800">
                <a:solidFill>
                  <a:srgbClr val="9876AA"/>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 </a:t>
            </a:r>
            <a:r>
              <a:rPr lang="en" sz="800">
                <a:solidFill>
                  <a:srgbClr val="9876AA"/>
                </a:solidFill>
                <a:latin typeface="Courier New"/>
                <a:ea typeface="Courier New"/>
                <a:cs typeface="Courier New"/>
                <a:sym typeface="Courier New"/>
              </a:rPr>
              <a:t>apiHelper</a:t>
            </a:r>
            <a:r>
              <a:rPr lang="en" sz="800">
                <a:solidFill>
                  <a:srgbClr val="A9B7C6"/>
                </a:solidFill>
                <a:latin typeface="Courier New"/>
                <a:ea typeface="Courier New"/>
                <a:cs typeface="Courier New"/>
                <a:sym typeface="Courier New"/>
              </a:rPr>
              <a:t>.getAllCarData</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a:t>
            </a:r>
            <a:endParaRPr sz="8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1a4c9fb3a8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9" name="Google Shape;1349;g11a4c9fb3a8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a:t>
            </a:r>
            <a:endParaRPr/>
          </a:p>
          <a:p>
            <a:pPr indent="0" lvl="0" marL="0" rtl="0" algn="l">
              <a:spcBef>
                <a:spcPts val="0"/>
              </a:spcBef>
              <a:spcAft>
                <a:spcPts val="0"/>
              </a:spcAft>
              <a:buClr>
                <a:schemeClr val="dk1"/>
              </a:buClr>
              <a:buSzPts val="1100"/>
              <a:buFont typeface="Arial"/>
              <a:buNone/>
            </a:pPr>
            <a:r>
              <a:rPr lang="en" sz="800">
                <a:solidFill>
                  <a:srgbClr val="CC7832"/>
                </a:solidFill>
                <a:latin typeface="Courier New"/>
                <a:ea typeface="Courier New"/>
                <a:cs typeface="Courier New"/>
                <a:sym typeface="Courier New"/>
              </a:rPr>
              <a:t>class </a:t>
            </a:r>
            <a:r>
              <a:rPr lang="en" sz="800">
                <a:solidFill>
                  <a:srgbClr val="A9B7C6"/>
                </a:solidFill>
                <a:latin typeface="Courier New"/>
                <a:ea typeface="Courier New"/>
                <a:cs typeface="Courier New"/>
                <a:sym typeface="Courier New"/>
              </a:rPr>
              <a:t>MainViewModel</a:t>
            </a:r>
            <a:r>
              <a:rPr i="1" lang="en" sz="800">
                <a:solidFill>
                  <a:srgbClr val="9876AA"/>
                </a:solidFill>
                <a:latin typeface="Courier New"/>
                <a:ea typeface="Courier New"/>
                <a:cs typeface="Courier New"/>
                <a:sym typeface="Courier New"/>
              </a:rPr>
              <a:t>(</a:t>
            </a:r>
            <a:r>
              <a:rPr lang="en" sz="800">
                <a:solidFill>
                  <a:srgbClr val="CC7832"/>
                </a:solidFill>
                <a:latin typeface="Courier New"/>
                <a:ea typeface="Courier New"/>
                <a:cs typeface="Courier New"/>
                <a:sym typeface="Courier New"/>
              </a:rPr>
              <a:t>private val </a:t>
            </a:r>
            <a:r>
              <a:rPr lang="en" sz="800">
                <a:solidFill>
                  <a:srgbClr val="9876AA"/>
                </a:solidFill>
                <a:latin typeface="Courier New"/>
                <a:ea typeface="Courier New"/>
                <a:cs typeface="Courier New"/>
                <a:sym typeface="Courier New"/>
              </a:rPr>
              <a:t>mainRepository</a:t>
            </a:r>
            <a:r>
              <a:rPr lang="en" sz="800">
                <a:solidFill>
                  <a:srgbClr val="A9B7C6"/>
                </a:solidFill>
                <a:latin typeface="Courier New"/>
                <a:ea typeface="Courier New"/>
                <a:cs typeface="Courier New"/>
                <a:sym typeface="Courier New"/>
              </a:rPr>
              <a:t>: MainRepository</a:t>
            </a:r>
            <a:r>
              <a:rPr i="1" lang="en" sz="800">
                <a:solidFill>
                  <a:srgbClr val="9876AA"/>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 ViewModel</a:t>
            </a:r>
            <a:r>
              <a:rPr i="1" lang="en" sz="800">
                <a:solidFill>
                  <a:srgbClr val="9876AA"/>
                </a:solidFill>
                <a:latin typeface="Courier New"/>
                <a:ea typeface="Courier New"/>
                <a:cs typeface="Courier New"/>
                <a:sym typeface="Courier New"/>
              </a:rPr>
              <a:t>()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lang="en" sz="800">
                <a:solidFill>
                  <a:srgbClr val="CC7832"/>
                </a:solidFill>
                <a:latin typeface="Courier New"/>
                <a:ea typeface="Courier New"/>
                <a:cs typeface="Courier New"/>
                <a:sym typeface="Courier New"/>
              </a:rPr>
              <a:t>fun </a:t>
            </a:r>
            <a:r>
              <a:rPr lang="en" sz="800">
                <a:solidFill>
                  <a:srgbClr val="FFC66D"/>
                </a:solidFill>
                <a:latin typeface="Courier New"/>
                <a:ea typeface="Courier New"/>
                <a:cs typeface="Courier New"/>
                <a:sym typeface="Courier New"/>
              </a:rPr>
              <a:t>getAllCarData</a:t>
            </a:r>
            <a:r>
              <a:rPr i="1" lang="en" sz="800">
                <a:solidFill>
                  <a:srgbClr val="9876AA"/>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 </a:t>
            </a:r>
            <a:r>
              <a:rPr i="1" lang="en" sz="800">
                <a:solidFill>
                  <a:srgbClr val="A9B7C6"/>
                </a:solidFill>
                <a:latin typeface="Courier New"/>
                <a:ea typeface="Courier New"/>
                <a:cs typeface="Courier New"/>
                <a:sym typeface="Courier New"/>
              </a:rPr>
              <a:t>liveData</a:t>
            </a:r>
            <a:r>
              <a:rPr i="1" lang="en" sz="800">
                <a:solidFill>
                  <a:srgbClr val="9876AA"/>
                </a:solidFill>
                <a:latin typeface="Courier New"/>
                <a:ea typeface="Courier New"/>
                <a:cs typeface="Courier New"/>
                <a:sym typeface="Courier New"/>
              </a:rPr>
              <a:t>(</a:t>
            </a:r>
            <a:r>
              <a:rPr lang="en" sz="800">
                <a:solidFill>
                  <a:srgbClr val="A9B7C6"/>
                </a:solidFill>
                <a:latin typeface="Courier New"/>
                <a:ea typeface="Courier New"/>
                <a:cs typeface="Courier New"/>
                <a:sym typeface="Courier New"/>
              </a:rPr>
              <a:t>Dispatchers.</a:t>
            </a:r>
            <a:r>
              <a:rPr lang="en" sz="800">
                <a:solidFill>
                  <a:srgbClr val="9876AA"/>
                </a:solidFill>
                <a:latin typeface="Courier New"/>
                <a:ea typeface="Courier New"/>
                <a:cs typeface="Courier New"/>
                <a:sym typeface="Courier New"/>
              </a:rPr>
              <a:t>IO</a:t>
            </a:r>
            <a:r>
              <a:rPr i="1" lang="en" sz="800">
                <a:solidFill>
                  <a:srgbClr val="9876AA"/>
                </a:solidFill>
                <a:latin typeface="Courier New"/>
                <a:ea typeface="Courier New"/>
                <a:cs typeface="Courier New"/>
                <a:sym typeface="Courier New"/>
              </a:rPr>
              <a:t>) </a:t>
            </a:r>
            <a:r>
              <a:rPr b="1" lang="en" sz="800">
                <a:solidFill>
                  <a:srgbClr val="A9B7C6"/>
                </a:solidFill>
                <a:latin typeface="Courier New"/>
                <a:ea typeface="Courier New"/>
                <a:cs typeface="Courier New"/>
                <a:sym typeface="Courier New"/>
              </a:rPr>
              <a:t>{</a:t>
            </a:r>
            <a:endParaRPr b="1" sz="8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800">
                <a:solidFill>
                  <a:srgbClr val="A9B7C6"/>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emit</a:t>
            </a:r>
            <a:r>
              <a:rPr i="1" lang="en" sz="800">
                <a:solidFill>
                  <a:srgbClr val="9876AA"/>
                </a:solidFill>
                <a:latin typeface="Courier New"/>
                <a:ea typeface="Courier New"/>
                <a:cs typeface="Courier New"/>
                <a:sym typeface="Courier New"/>
              </a:rPr>
              <a:t>(</a:t>
            </a:r>
            <a:r>
              <a:rPr lang="en" sz="800">
                <a:solidFill>
                  <a:srgbClr val="A9B7C6"/>
                </a:solidFill>
                <a:latin typeface="Courier New"/>
                <a:ea typeface="Courier New"/>
                <a:cs typeface="Courier New"/>
                <a:sym typeface="Courier New"/>
              </a:rPr>
              <a:t>Resource.loading</a:t>
            </a:r>
            <a:r>
              <a:rPr i="1" lang="en" sz="800">
                <a:solidFill>
                  <a:srgbClr val="9876AA"/>
                </a:solidFill>
                <a:latin typeface="Courier New"/>
                <a:ea typeface="Courier New"/>
                <a:cs typeface="Courier New"/>
                <a:sym typeface="Courier New"/>
              </a:rPr>
              <a:t>(</a:t>
            </a:r>
            <a:r>
              <a:rPr lang="en" sz="800">
                <a:solidFill>
                  <a:srgbClr val="CC7832"/>
                </a:solidFill>
                <a:latin typeface="Courier New"/>
                <a:ea typeface="Courier New"/>
                <a:cs typeface="Courier New"/>
                <a:sym typeface="Courier New"/>
              </a:rPr>
              <a:t>null</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lang="en" sz="800">
                <a:solidFill>
                  <a:srgbClr val="CC7832"/>
                </a:solidFill>
                <a:latin typeface="Courier New"/>
                <a:ea typeface="Courier New"/>
                <a:cs typeface="Courier New"/>
                <a:sym typeface="Courier New"/>
              </a:rPr>
              <a:t>try </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emit</a:t>
            </a:r>
            <a:r>
              <a:rPr i="1" lang="en" sz="800">
                <a:solidFill>
                  <a:srgbClr val="9876AA"/>
                </a:solidFill>
                <a:latin typeface="Courier New"/>
                <a:ea typeface="Courier New"/>
                <a:cs typeface="Courier New"/>
                <a:sym typeface="Courier New"/>
              </a:rPr>
              <a:t>(</a:t>
            </a:r>
            <a:r>
              <a:rPr lang="en" sz="800">
                <a:solidFill>
                  <a:srgbClr val="A9B7C6"/>
                </a:solidFill>
                <a:latin typeface="Courier New"/>
                <a:ea typeface="Courier New"/>
                <a:cs typeface="Courier New"/>
                <a:sym typeface="Courier New"/>
              </a:rPr>
              <a:t>Resource.success</a:t>
            </a:r>
            <a:r>
              <a:rPr i="1" lang="en" sz="800">
                <a:solidFill>
                  <a:srgbClr val="9876AA"/>
                </a:solidFill>
                <a:latin typeface="Courier New"/>
                <a:ea typeface="Courier New"/>
                <a:cs typeface="Courier New"/>
                <a:sym typeface="Courier New"/>
              </a:rPr>
              <a:t>(</a:t>
            </a:r>
            <a:r>
              <a:rPr lang="en" sz="800">
                <a:solidFill>
                  <a:srgbClr val="467CDA"/>
                </a:solidFill>
                <a:latin typeface="Courier New"/>
                <a:ea typeface="Courier New"/>
                <a:cs typeface="Courier New"/>
                <a:sym typeface="Courier New"/>
              </a:rPr>
              <a:t>data = </a:t>
            </a:r>
            <a:r>
              <a:rPr lang="en" sz="800">
                <a:solidFill>
                  <a:srgbClr val="9876AA"/>
                </a:solidFill>
                <a:latin typeface="Courier New"/>
                <a:ea typeface="Courier New"/>
                <a:cs typeface="Courier New"/>
                <a:sym typeface="Courier New"/>
              </a:rPr>
              <a:t>mainRepository</a:t>
            </a:r>
            <a:r>
              <a:rPr lang="en" sz="800">
                <a:solidFill>
                  <a:srgbClr val="A9B7C6"/>
                </a:solidFill>
                <a:latin typeface="Courier New"/>
                <a:ea typeface="Courier New"/>
                <a:cs typeface="Courier New"/>
                <a:sym typeface="Courier New"/>
              </a:rPr>
              <a:t>.getUsers</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 </a:t>
            </a:r>
            <a:r>
              <a:rPr lang="en" sz="800">
                <a:solidFill>
                  <a:srgbClr val="CC7832"/>
                </a:solidFill>
                <a:latin typeface="Courier New"/>
                <a:ea typeface="Courier New"/>
                <a:cs typeface="Courier New"/>
                <a:sym typeface="Courier New"/>
              </a:rPr>
              <a:t>catch </a:t>
            </a:r>
            <a:r>
              <a:rPr i="1" lang="en" sz="800">
                <a:solidFill>
                  <a:srgbClr val="9876AA"/>
                </a:solidFill>
                <a:latin typeface="Courier New"/>
                <a:ea typeface="Courier New"/>
                <a:cs typeface="Courier New"/>
                <a:sym typeface="Courier New"/>
              </a:rPr>
              <a:t>(</a:t>
            </a:r>
            <a:r>
              <a:rPr lang="en" sz="800">
                <a:solidFill>
                  <a:srgbClr val="A9B7C6"/>
                </a:solidFill>
                <a:latin typeface="Courier New"/>
                <a:ea typeface="Courier New"/>
                <a:cs typeface="Courier New"/>
                <a:sym typeface="Courier New"/>
              </a:rPr>
              <a:t>exception: Exception</a:t>
            </a:r>
            <a:r>
              <a:rPr i="1" lang="en" sz="800">
                <a:solidFill>
                  <a:srgbClr val="9876AA"/>
                </a:solidFill>
                <a:latin typeface="Courier New"/>
                <a:ea typeface="Courier New"/>
                <a:cs typeface="Courier New"/>
                <a:sym typeface="Courier New"/>
              </a:rPr>
              <a:t>)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emit</a:t>
            </a:r>
            <a:r>
              <a:rPr i="1" lang="en" sz="800">
                <a:solidFill>
                  <a:srgbClr val="9876AA"/>
                </a:solidFill>
                <a:latin typeface="Courier New"/>
                <a:ea typeface="Courier New"/>
                <a:cs typeface="Courier New"/>
                <a:sym typeface="Courier New"/>
              </a:rPr>
              <a:t>(</a:t>
            </a:r>
            <a:r>
              <a:rPr lang="en" sz="800">
                <a:solidFill>
                  <a:srgbClr val="A9B7C6"/>
                </a:solidFill>
                <a:latin typeface="Courier New"/>
                <a:ea typeface="Courier New"/>
                <a:cs typeface="Courier New"/>
                <a:sym typeface="Courier New"/>
              </a:rPr>
              <a:t>Resource.error</a:t>
            </a:r>
            <a:r>
              <a:rPr i="1" lang="en" sz="800">
                <a:solidFill>
                  <a:srgbClr val="9876AA"/>
                </a:solidFill>
                <a:latin typeface="Courier New"/>
                <a:ea typeface="Courier New"/>
                <a:cs typeface="Courier New"/>
                <a:sym typeface="Courier New"/>
              </a:rPr>
              <a:t>(</a:t>
            </a:r>
            <a:r>
              <a:rPr lang="en" sz="800">
                <a:solidFill>
                  <a:srgbClr val="467CDA"/>
                </a:solidFill>
                <a:latin typeface="Courier New"/>
                <a:ea typeface="Courier New"/>
                <a:cs typeface="Courier New"/>
                <a:sym typeface="Courier New"/>
              </a:rPr>
              <a:t>data = </a:t>
            </a:r>
            <a:r>
              <a:rPr lang="en" sz="800">
                <a:solidFill>
                  <a:srgbClr val="CC7832"/>
                </a:solidFill>
                <a:latin typeface="Courier New"/>
                <a:ea typeface="Courier New"/>
                <a:cs typeface="Courier New"/>
                <a:sym typeface="Courier New"/>
              </a:rPr>
              <a:t>null, </a:t>
            </a:r>
            <a:r>
              <a:rPr lang="en" sz="800">
                <a:solidFill>
                  <a:srgbClr val="467CDA"/>
                </a:solidFill>
                <a:latin typeface="Courier New"/>
                <a:ea typeface="Courier New"/>
                <a:cs typeface="Courier New"/>
                <a:sym typeface="Courier New"/>
              </a:rPr>
              <a:t>message = </a:t>
            </a:r>
            <a:r>
              <a:rPr lang="en" sz="800">
                <a:solidFill>
                  <a:srgbClr val="A9B7C6"/>
                </a:solidFill>
                <a:latin typeface="Courier New"/>
                <a:ea typeface="Courier New"/>
                <a:cs typeface="Courier New"/>
                <a:sym typeface="Courier New"/>
              </a:rPr>
              <a:t>exception.</a:t>
            </a:r>
            <a:r>
              <a:rPr lang="en" sz="800">
                <a:solidFill>
                  <a:srgbClr val="9876AA"/>
                </a:solidFill>
                <a:latin typeface="Courier New"/>
                <a:ea typeface="Courier New"/>
                <a:cs typeface="Courier New"/>
                <a:sym typeface="Courier New"/>
              </a:rPr>
              <a:t>message </a:t>
            </a:r>
            <a:r>
              <a:rPr lang="en" sz="800">
                <a:solidFill>
                  <a:srgbClr val="A9B7C6"/>
                </a:solidFill>
                <a:latin typeface="Courier New"/>
                <a:ea typeface="Courier New"/>
                <a:cs typeface="Courier New"/>
                <a:sym typeface="Courier New"/>
              </a:rPr>
              <a:t>?: </a:t>
            </a:r>
            <a:r>
              <a:rPr lang="en" sz="800">
                <a:solidFill>
                  <a:srgbClr val="6A8759"/>
                </a:solidFill>
                <a:latin typeface="Courier New"/>
                <a:ea typeface="Courier New"/>
                <a:cs typeface="Courier New"/>
                <a:sym typeface="Courier New"/>
              </a:rPr>
              <a:t>"Error Occurred!"</a:t>
            </a: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   </a:t>
            </a:r>
            <a:r>
              <a:rPr b="1" lang="en" sz="800">
                <a:solidFill>
                  <a:srgbClr val="A9B7C6"/>
                </a:solidFill>
                <a:latin typeface="Courier New"/>
                <a:ea typeface="Courier New"/>
                <a:cs typeface="Courier New"/>
                <a:sym typeface="Courier New"/>
              </a:rPr>
              <a:t>}</a:t>
            </a:r>
            <a:endParaRPr b="1" sz="8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800">
                <a:solidFill>
                  <a:srgbClr val="9876AA"/>
                </a:solidFill>
                <a:latin typeface="Courier New"/>
                <a:ea typeface="Courier New"/>
                <a:cs typeface="Courier New"/>
                <a:sym typeface="Courier New"/>
              </a:rPr>
              <a:t>}</a:t>
            </a:r>
            <a:endParaRPr i="1" sz="8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8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1a4c9fb3a8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4" name="Google Shape;1364;g11a4c9fb3a8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Kode:</a:t>
            </a:r>
            <a:endParaRPr/>
          </a:p>
          <a:p>
            <a:pPr indent="0" lvl="0" marL="0" rtl="0" algn="l">
              <a:spcBef>
                <a:spcPts val="0"/>
              </a:spcBef>
              <a:spcAft>
                <a:spcPts val="0"/>
              </a:spcAft>
              <a:buClr>
                <a:schemeClr val="dk1"/>
              </a:buClr>
              <a:buSzPts val="1100"/>
              <a:buFont typeface="Arial"/>
              <a:buNone/>
            </a:pPr>
            <a:r>
              <a:rPr lang="en" sz="900">
                <a:solidFill>
                  <a:srgbClr val="CC7832"/>
                </a:solidFill>
                <a:latin typeface="Courier New"/>
                <a:ea typeface="Courier New"/>
                <a:cs typeface="Courier New"/>
                <a:sym typeface="Courier New"/>
              </a:rPr>
              <a:t>override fun </a:t>
            </a:r>
            <a:r>
              <a:rPr lang="en" sz="900">
                <a:solidFill>
                  <a:srgbClr val="FFC66D"/>
                </a:solidFill>
                <a:latin typeface="Courier New"/>
                <a:ea typeface="Courier New"/>
                <a:cs typeface="Courier New"/>
                <a:sym typeface="Courier New"/>
              </a:rPr>
              <a:t>onCreate</a:t>
            </a:r>
            <a:r>
              <a:rPr i="1" lang="en" sz="900">
                <a:solidFill>
                  <a:srgbClr val="9876AA"/>
                </a:solidFill>
                <a:latin typeface="Courier New"/>
                <a:ea typeface="Courier New"/>
                <a:cs typeface="Courier New"/>
                <a:sym typeface="Courier New"/>
              </a:rPr>
              <a:t>(</a:t>
            </a:r>
            <a:r>
              <a:rPr lang="en" sz="900">
                <a:solidFill>
                  <a:srgbClr val="A9B7C6"/>
                </a:solidFill>
                <a:latin typeface="Courier New"/>
                <a:ea typeface="Courier New"/>
                <a:cs typeface="Courier New"/>
                <a:sym typeface="Courier New"/>
              </a:rPr>
              <a:t>savedInstanceState: Bundle?</a:t>
            </a: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setupObservers</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rgbClr val="CC7832"/>
                </a:solidFill>
                <a:latin typeface="Courier New"/>
                <a:ea typeface="Courier New"/>
                <a:cs typeface="Courier New"/>
                <a:sym typeface="Courier New"/>
              </a:rPr>
              <a:t>private fun </a:t>
            </a:r>
            <a:r>
              <a:rPr lang="en" sz="900">
                <a:solidFill>
                  <a:srgbClr val="FFC66D"/>
                </a:solidFill>
                <a:latin typeface="Courier New"/>
                <a:ea typeface="Courier New"/>
                <a:cs typeface="Courier New"/>
                <a:sym typeface="Courier New"/>
              </a:rPr>
              <a:t>setupObservers</a:t>
            </a: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9876AA"/>
                </a:solidFill>
                <a:latin typeface="Courier New"/>
                <a:ea typeface="Courier New"/>
                <a:cs typeface="Courier New"/>
                <a:sym typeface="Courier New"/>
              </a:rPr>
              <a:t>viewModel</a:t>
            </a:r>
            <a:r>
              <a:rPr lang="en" sz="900">
                <a:solidFill>
                  <a:srgbClr val="A9B7C6"/>
                </a:solidFill>
                <a:latin typeface="Courier New"/>
                <a:ea typeface="Courier New"/>
                <a:cs typeface="Courier New"/>
                <a:sym typeface="Courier New"/>
              </a:rPr>
              <a:t>.getAllCarData</a:t>
            </a:r>
            <a:r>
              <a:rPr i="1" lang="en" sz="900">
                <a:solidFill>
                  <a:srgbClr val="9876AA"/>
                </a:solidFill>
                <a:latin typeface="Courier New"/>
                <a:ea typeface="Courier New"/>
                <a:cs typeface="Courier New"/>
                <a:sym typeface="Courier New"/>
              </a:rPr>
              <a:t>()</a:t>
            </a:r>
            <a:r>
              <a:rPr lang="en" sz="900">
                <a:solidFill>
                  <a:srgbClr val="A9B7C6"/>
                </a:solidFill>
                <a:latin typeface="Courier New"/>
                <a:ea typeface="Courier New"/>
                <a:cs typeface="Courier New"/>
                <a:sym typeface="Courier New"/>
              </a:rPr>
              <a:t>.observe</a:t>
            </a:r>
            <a:r>
              <a:rPr i="1" lang="en" sz="900">
                <a:solidFill>
                  <a:srgbClr val="9876AA"/>
                </a:solidFill>
                <a:latin typeface="Courier New"/>
                <a:ea typeface="Courier New"/>
                <a:cs typeface="Courier New"/>
                <a:sym typeface="Courier New"/>
              </a:rPr>
              <a:t>(</a:t>
            </a:r>
            <a:r>
              <a:rPr lang="en" sz="900">
                <a:solidFill>
                  <a:srgbClr val="CC7832"/>
                </a:solidFill>
                <a:latin typeface="Courier New"/>
                <a:ea typeface="Courier New"/>
                <a:cs typeface="Courier New"/>
                <a:sym typeface="Courier New"/>
              </a:rPr>
              <a:t>this</a:t>
            </a:r>
            <a:r>
              <a:rPr lang="en" sz="900">
                <a:solidFill>
                  <a:srgbClr val="467CDA"/>
                </a:solidFill>
                <a:latin typeface="Courier New"/>
                <a:ea typeface="Courier New"/>
                <a:cs typeface="Courier New"/>
                <a:sym typeface="Courier New"/>
              </a:rPr>
              <a:t>@MainActivity</a:t>
            </a:r>
            <a:r>
              <a:rPr i="1" lang="en" sz="900">
                <a:solidFill>
                  <a:srgbClr val="9876AA"/>
                </a:solidFill>
                <a:latin typeface="Courier New"/>
                <a:ea typeface="Courier New"/>
                <a:cs typeface="Courier New"/>
                <a:sym typeface="Courier New"/>
              </a:rPr>
              <a:t>) </a:t>
            </a:r>
            <a:r>
              <a:rPr b="1" lang="en" sz="900">
                <a:solidFill>
                  <a:srgbClr val="A9B7C6"/>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resources </a:t>
            </a:r>
            <a:r>
              <a:rPr b="1" lang="en" sz="900">
                <a:solidFill>
                  <a:srgbClr val="A9B7C6"/>
                </a:solidFill>
                <a:latin typeface="Courier New"/>
                <a:ea typeface="Courier New"/>
                <a:cs typeface="Courier New"/>
                <a:sym typeface="Courier New"/>
              </a:rPr>
              <a:t>-&gt;</a:t>
            </a:r>
            <a:endParaRPr b="1"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rgbClr val="A9B7C6"/>
                </a:solidFill>
                <a:latin typeface="Courier New"/>
                <a:ea typeface="Courier New"/>
                <a:cs typeface="Courier New"/>
                <a:sym typeface="Courier New"/>
              </a:rPr>
              <a:t>       </a:t>
            </a:r>
            <a:r>
              <a:rPr lang="en" sz="900">
                <a:solidFill>
                  <a:srgbClr val="CC7832"/>
                </a:solidFill>
                <a:latin typeface="Courier New"/>
                <a:ea typeface="Courier New"/>
                <a:cs typeface="Courier New"/>
                <a:sym typeface="Courier New"/>
              </a:rPr>
              <a:t>when </a:t>
            </a:r>
            <a:r>
              <a:rPr i="1" lang="en" sz="900">
                <a:solidFill>
                  <a:srgbClr val="9876AA"/>
                </a:solidFill>
                <a:latin typeface="Courier New"/>
                <a:ea typeface="Courier New"/>
                <a:cs typeface="Courier New"/>
                <a:sym typeface="Courier New"/>
              </a:rPr>
              <a:t>(</a:t>
            </a:r>
            <a:r>
              <a:rPr lang="en" sz="900">
                <a:solidFill>
                  <a:srgbClr val="A9B7C6"/>
                </a:solidFill>
                <a:latin typeface="Courier New"/>
                <a:ea typeface="Courier New"/>
                <a:cs typeface="Courier New"/>
                <a:sym typeface="Courier New"/>
              </a:rPr>
              <a:t>resources.</a:t>
            </a:r>
            <a:r>
              <a:rPr lang="en" sz="900">
                <a:solidFill>
                  <a:srgbClr val="9876AA"/>
                </a:solidFill>
                <a:latin typeface="Courier New"/>
                <a:ea typeface="Courier New"/>
                <a:cs typeface="Courier New"/>
                <a:sym typeface="Courier New"/>
              </a:rPr>
              <a:t>status</a:t>
            </a: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Status.</a:t>
            </a:r>
            <a:r>
              <a:rPr i="1" lang="en" sz="900">
                <a:solidFill>
                  <a:srgbClr val="9876AA"/>
                </a:solidFill>
                <a:latin typeface="Courier New"/>
                <a:ea typeface="Courier New"/>
                <a:cs typeface="Courier New"/>
                <a:sym typeface="Courier New"/>
              </a:rPr>
              <a:t>LOADING </a:t>
            </a:r>
            <a:r>
              <a:rPr lang="en" sz="900">
                <a:solidFill>
                  <a:srgbClr val="A9B7C6"/>
                </a:solidFill>
                <a:latin typeface="Courier New"/>
                <a:ea typeface="Courier New"/>
                <a:cs typeface="Courier New"/>
                <a:sym typeface="Courier New"/>
              </a:rPr>
              <a:t>-&gt; </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 Handle ketika data loading</a:t>
            </a:r>
            <a:endParaRPr sz="900">
              <a:solidFill>
                <a:srgbClr val="80808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rgbClr val="808080"/>
                </a:solidFill>
                <a:latin typeface="Courier New"/>
                <a:ea typeface="Courier New"/>
                <a:cs typeface="Courier New"/>
                <a:sym typeface="Courier New"/>
              </a:rPr>
              <a:t>               </a:t>
            </a:r>
            <a:r>
              <a:rPr lang="en" sz="900">
                <a:solidFill>
                  <a:srgbClr val="9876AA"/>
                </a:solidFill>
                <a:latin typeface="Courier New"/>
                <a:ea typeface="Courier New"/>
                <a:cs typeface="Courier New"/>
                <a:sym typeface="Courier New"/>
              </a:rPr>
              <a:t>binding</a:t>
            </a:r>
            <a:r>
              <a:rPr lang="en" sz="900">
                <a:solidFill>
                  <a:srgbClr val="A9B7C6"/>
                </a:solidFill>
                <a:latin typeface="Courier New"/>
                <a:ea typeface="Courier New"/>
                <a:cs typeface="Courier New"/>
                <a:sym typeface="Courier New"/>
              </a:rPr>
              <a:t>.</a:t>
            </a:r>
            <a:r>
              <a:rPr lang="en" sz="900">
                <a:solidFill>
                  <a:srgbClr val="9876AA"/>
                </a:solidFill>
                <a:latin typeface="Courier New"/>
                <a:ea typeface="Courier New"/>
                <a:cs typeface="Courier New"/>
                <a:sym typeface="Courier New"/>
              </a:rPr>
              <a:t>pbLoading</a:t>
            </a:r>
            <a:r>
              <a:rPr lang="en" sz="900">
                <a:solidFill>
                  <a:srgbClr val="A9B7C6"/>
                </a:solidFill>
                <a:latin typeface="Courier New"/>
                <a:ea typeface="Courier New"/>
                <a:cs typeface="Courier New"/>
                <a:sym typeface="Courier New"/>
              </a:rPr>
              <a:t>.</a:t>
            </a:r>
            <a:r>
              <a:rPr i="1" lang="en" sz="900">
                <a:solidFill>
                  <a:srgbClr val="9876AA"/>
                </a:solidFill>
                <a:latin typeface="Courier New"/>
                <a:ea typeface="Courier New"/>
                <a:cs typeface="Courier New"/>
                <a:sym typeface="Courier New"/>
              </a:rPr>
              <a:t>visibility </a:t>
            </a:r>
            <a:r>
              <a:rPr lang="en" sz="900">
                <a:solidFill>
                  <a:srgbClr val="A9B7C6"/>
                </a:solidFill>
                <a:latin typeface="Courier New"/>
                <a:ea typeface="Courier New"/>
                <a:cs typeface="Courier New"/>
                <a:sym typeface="Courier New"/>
              </a:rPr>
              <a:t>= View.</a:t>
            </a:r>
            <a:r>
              <a:rPr i="1" lang="en" sz="900">
                <a:solidFill>
                  <a:srgbClr val="9876AA"/>
                </a:solidFill>
                <a:latin typeface="Courier New"/>
                <a:ea typeface="Courier New"/>
                <a:cs typeface="Courier New"/>
                <a:sym typeface="Courier New"/>
              </a:rPr>
              <a:t>VISIBLE</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Status.</a:t>
            </a:r>
            <a:r>
              <a:rPr i="1" lang="en" sz="900">
                <a:solidFill>
                  <a:srgbClr val="9876AA"/>
                </a:solidFill>
                <a:latin typeface="Courier New"/>
                <a:ea typeface="Courier New"/>
                <a:cs typeface="Courier New"/>
                <a:sym typeface="Courier New"/>
              </a:rPr>
              <a:t>SUCCESS </a:t>
            </a:r>
            <a:r>
              <a:rPr lang="en" sz="900">
                <a:solidFill>
                  <a:srgbClr val="A9B7C6"/>
                </a:solidFill>
                <a:latin typeface="Courier New"/>
                <a:ea typeface="Courier New"/>
                <a:cs typeface="Courier New"/>
                <a:sym typeface="Courier New"/>
              </a:rPr>
              <a:t>-&gt; </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 Handle ketika data success</a:t>
            </a:r>
            <a:endParaRPr sz="900">
              <a:solidFill>
                <a:srgbClr val="80808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rgbClr val="808080"/>
                </a:solidFill>
                <a:latin typeface="Courier New"/>
                <a:ea typeface="Courier New"/>
                <a:cs typeface="Courier New"/>
                <a:sym typeface="Courier New"/>
              </a:rPr>
              <a:t>               </a:t>
            </a:r>
            <a:r>
              <a:rPr lang="en" sz="800">
                <a:solidFill>
                  <a:srgbClr val="A9B7C6"/>
                </a:solidFill>
                <a:latin typeface="Courier New"/>
                <a:ea typeface="Courier New"/>
                <a:cs typeface="Courier New"/>
                <a:sym typeface="Courier New"/>
              </a:rPr>
              <a:t>showList</a:t>
            </a:r>
            <a:r>
              <a:rPr i="1" lang="en" sz="900">
                <a:solidFill>
                  <a:srgbClr val="9876AA"/>
                </a:solidFill>
                <a:latin typeface="Courier New"/>
                <a:ea typeface="Courier New"/>
                <a:cs typeface="Courier New"/>
                <a:sym typeface="Courier New"/>
              </a:rPr>
              <a:t>(</a:t>
            </a:r>
            <a:r>
              <a:rPr lang="en" sz="900">
                <a:solidFill>
                  <a:srgbClr val="A9B7C6"/>
                </a:solidFill>
                <a:latin typeface="Courier New"/>
                <a:ea typeface="Courier New"/>
                <a:cs typeface="Courier New"/>
                <a:sym typeface="Courier New"/>
              </a:rPr>
              <a:t>resources.</a:t>
            </a:r>
            <a:r>
              <a:rPr lang="en" sz="900">
                <a:solidFill>
                  <a:srgbClr val="9876AA"/>
                </a:solidFill>
                <a:latin typeface="Courier New"/>
                <a:ea typeface="Courier New"/>
                <a:cs typeface="Courier New"/>
                <a:sym typeface="Courier New"/>
              </a:rPr>
              <a:t>data</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9876AA"/>
                </a:solidFill>
                <a:latin typeface="Courier New"/>
                <a:ea typeface="Courier New"/>
                <a:cs typeface="Courier New"/>
                <a:sym typeface="Courier New"/>
              </a:rPr>
              <a:t>binding</a:t>
            </a:r>
            <a:r>
              <a:rPr lang="en" sz="900">
                <a:solidFill>
                  <a:srgbClr val="A9B7C6"/>
                </a:solidFill>
                <a:latin typeface="Courier New"/>
                <a:ea typeface="Courier New"/>
                <a:cs typeface="Courier New"/>
                <a:sym typeface="Courier New"/>
              </a:rPr>
              <a:t>.</a:t>
            </a:r>
            <a:r>
              <a:rPr lang="en" sz="900">
                <a:solidFill>
                  <a:srgbClr val="9876AA"/>
                </a:solidFill>
                <a:latin typeface="Courier New"/>
                <a:ea typeface="Courier New"/>
                <a:cs typeface="Courier New"/>
                <a:sym typeface="Courier New"/>
              </a:rPr>
              <a:t>pbLoading</a:t>
            </a:r>
            <a:r>
              <a:rPr lang="en" sz="900">
                <a:solidFill>
                  <a:srgbClr val="A9B7C6"/>
                </a:solidFill>
                <a:latin typeface="Courier New"/>
                <a:ea typeface="Courier New"/>
                <a:cs typeface="Courier New"/>
                <a:sym typeface="Courier New"/>
              </a:rPr>
              <a:t>.</a:t>
            </a:r>
            <a:r>
              <a:rPr i="1" lang="en" sz="900">
                <a:solidFill>
                  <a:srgbClr val="9876AA"/>
                </a:solidFill>
                <a:latin typeface="Courier New"/>
                <a:ea typeface="Courier New"/>
                <a:cs typeface="Courier New"/>
                <a:sym typeface="Courier New"/>
              </a:rPr>
              <a:t>visibility </a:t>
            </a:r>
            <a:r>
              <a:rPr lang="en" sz="900">
                <a:solidFill>
                  <a:srgbClr val="A9B7C6"/>
                </a:solidFill>
                <a:latin typeface="Courier New"/>
                <a:ea typeface="Courier New"/>
                <a:cs typeface="Courier New"/>
                <a:sym typeface="Courier New"/>
              </a:rPr>
              <a:t>= View.</a:t>
            </a:r>
            <a:r>
              <a:rPr i="1" lang="en" sz="900">
                <a:solidFill>
                  <a:srgbClr val="9876AA"/>
                </a:solidFill>
                <a:latin typeface="Courier New"/>
                <a:ea typeface="Courier New"/>
                <a:cs typeface="Courier New"/>
                <a:sym typeface="Courier New"/>
              </a:rPr>
              <a:t>GONE</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A9B7C6"/>
                </a:solidFill>
                <a:latin typeface="Courier New"/>
                <a:ea typeface="Courier New"/>
                <a:cs typeface="Courier New"/>
                <a:sym typeface="Courier New"/>
              </a:rPr>
              <a:t>Status.</a:t>
            </a:r>
            <a:r>
              <a:rPr i="1" lang="en" sz="900">
                <a:solidFill>
                  <a:srgbClr val="9876AA"/>
                </a:solidFill>
                <a:latin typeface="Courier New"/>
                <a:ea typeface="Courier New"/>
                <a:cs typeface="Courier New"/>
                <a:sym typeface="Courier New"/>
              </a:rPr>
              <a:t>ERROR </a:t>
            </a:r>
            <a:r>
              <a:rPr lang="en" sz="900">
                <a:solidFill>
                  <a:srgbClr val="A9B7C6"/>
                </a:solidFill>
                <a:latin typeface="Courier New"/>
                <a:ea typeface="Courier New"/>
                <a:cs typeface="Courier New"/>
                <a:sym typeface="Courier New"/>
              </a:rPr>
              <a:t>-&gt; </a:t>
            </a:r>
            <a:r>
              <a:rPr i="1" lang="en" sz="900">
                <a:solidFill>
                  <a:srgbClr val="9876AA"/>
                </a:solidFill>
                <a:latin typeface="Courier New"/>
                <a:ea typeface="Courier New"/>
                <a:cs typeface="Courier New"/>
                <a:sym typeface="Courier New"/>
              </a:rPr>
              <a:t>{</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lang="en" sz="900">
                <a:solidFill>
                  <a:srgbClr val="808080"/>
                </a:solidFill>
                <a:latin typeface="Courier New"/>
                <a:ea typeface="Courier New"/>
                <a:cs typeface="Courier New"/>
                <a:sym typeface="Courier New"/>
              </a:rPr>
              <a:t>// Handle ketika data error</a:t>
            </a:r>
            <a:endParaRPr sz="900">
              <a:solidFill>
                <a:srgbClr val="80808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900">
                <a:solidFill>
                  <a:srgbClr val="808080"/>
                </a:solidFill>
                <a:latin typeface="Courier New"/>
                <a:ea typeface="Courier New"/>
                <a:cs typeface="Courier New"/>
                <a:sym typeface="Courier New"/>
              </a:rPr>
              <a:t>               </a:t>
            </a:r>
            <a:r>
              <a:rPr lang="en" sz="900">
                <a:solidFill>
                  <a:srgbClr val="9876AA"/>
                </a:solidFill>
                <a:latin typeface="Courier New"/>
                <a:ea typeface="Courier New"/>
                <a:cs typeface="Courier New"/>
                <a:sym typeface="Courier New"/>
              </a:rPr>
              <a:t>binding</a:t>
            </a:r>
            <a:r>
              <a:rPr lang="en" sz="900">
                <a:solidFill>
                  <a:srgbClr val="A9B7C6"/>
                </a:solidFill>
                <a:latin typeface="Courier New"/>
                <a:ea typeface="Courier New"/>
                <a:cs typeface="Courier New"/>
                <a:sym typeface="Courier New"/>
              </a:rPr>
              <a:t>.</a:t>
            </a:r>
            <a:r>
              <a:rPr lang="en" sz="900">
                <a:solidFill>
                  <a:srgbClr val="9876AA"/>
                </a:solidFill>
                <a:latin typeface="Courier New"/>
                <a:ea typeface="Courier New"/>
                <a:cs typeface="Courier New"/>
                <a:sym typeface="Courier New"/>
              </a:rPr>
              <a:t>pbLoading</a:t>
            </a:r>
            <a:r>
              <a:rPr lang="en" sz="900">
                <a:solidFill>
                  <a:srgbClr val="A9B7C6"/>
                </a:solidFill>
                <a:latin typeface="Courier New"/>
                <a:ea typeface="Courier New"/>
                <a:cs typeface="Courier New"/>
                <a:sym typeface="Courier New"/>
              </a:rPr>
              <a:t>.</a:t>
            </a:r>
            <a:r>
              <a:rPr i="1" lang="en" sz="900">
                <a:solidFill>
                  <a:srgbClr val="9876AA"/>
                </a:solidFill>
                <a:latin typeface="Courier New"/>
                <a:ea typeface="Courier New"/>
                <a:cs typeface="Courier New"/>
                <a:sym typeface="Courier New"/>
              </a:rPr>
              <a:t>visibility </a:t>
            </a:r>
            <a:r>
              <a:rPr lang="en" sz="900">
                <a:solidFill>
                  <a:srgbClr val="A9B7C6"/>
                </a:solidFill>
                <a:latin typeface="Courier New"/>
                <a:ea typeface="Courier New"/>
                <a:cs typeface="Courier New"/>
                <a:sym typeface="Courier New"/>
              </a:rPr>
              <a:t>= View.</a:t>
            </a:r>
            <a:r>
              <a:rPr i="1" lang="en" sz="900">
                <a:solidFill>
                  <a:srgbClr val="9876AA"/>
                </a:solidFill>
                <a:latin typeface="Courier New"/>
                <a:ea typeface="Courier New"/>
                <a:cs typeface="Courier New"/>
                <a:sym typeface="Courier New"/>
              </a:rPr>
              <a:t>GONE</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endParaRPr i="1" sz="900">
              <a:solidFill>
                <a:srgbClr val="9876AA"/>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   </a:t>
            </a:r>
            <a:r>
              <a:rPr b="1" lang="en" sz="900">
                <a:solidFill>
                  <a:srgbClr val="A9B7C6"/>
                </a:solidFill>
                <a:latin typeface="Courier New"/>
                <a:ea typeface="Courier New"/>
                <a:cs typeface="Courier New"/>
                <a:sym typeface="Courier New"/>
              </a:rPr>
              <a:t>}</a:t>
            </a:r>
            <a:endParaRPr b="1" sz="900">
              <a:solidFill>
                <a:srgbClr val="A9B7C6"/>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i="1" lang="en" sz="900">
                <a:solidFill>
                  <a:srgbClr val="9876AA"/>
                </a:solidFill>
                <a:latin typeface="Courier New"/>
                <a:ea typeface="Courier New"/>
                <a:cs typeface="Courier New"/>
                <a:sym typeface="Courier New"/>
              </a:rPr>
              <a:t>}</a:t>
            </a:r>
            <a:endParaRPr sz="900">
              <a:solidFill>
                <a:srgbClr val="CC7832"/>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1a4c9fb3a8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9" name="Google Shape;1379;g11a4c9fb3a8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15cc665ae3_0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115cc665ae3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3c05500b8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83c05500b8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191a9122d1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g1191a9122d1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23e106a1d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123e106a1d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123e106a1d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2" name="Google Shape;1462;g123e106a1d4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23e106a1d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23e106a1d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3c05500b8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83c05500b8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21a20d884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21a20d884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40" name="Shape 140"/>
        <p:cNvGrpSpPr/>
        <p:nvPr/>
      </p:nvGrpSpPr>
      <p:grpSpPr>
        <a:xfrm>
          <a:off x="0" y="0"/>
          <a:ext cx="0" cy="0"/>
          <a:chOff x="0" y="0"/>
          <a:chExt cx="0" cy="0"/>
        </a:xfrm>
      </p:grpSpPr>
      <p:sp>
        <p:nvSpPr>
          <p:cNvPr id="141" name="Google Shape;14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2" name="Google Shape;14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3" name="Google Shape;14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44" name="Shape 144"/>
        <p:cNvGrpSpPr/>
        <p:nvPr/>
      </p:nvGrpSpPr>
      <p:grpSpPr>
        <a:xfrm>
          <a:off x="0" y="0"/>
          <a:ext cx="0" cy="0"/>
          <a:chOff x="0" y="0"/>
          <a:chExt cx="0" cy="0"/>
        </a:xfrm>
      </p:grpSpPr>
      <p:sp>
        <p:nvSpPr>
          <p:cNvPr id="145" name="Google Shape;145;p38"/>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 name="Google Shape;146;p3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147" name="Google Shape;147;p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8" name="Google Shape;148;p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9" name="Google Shape;149;p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0" name="Google Shape;150;p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1" name="Google Shape;151;p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2" name="Google Shape;152;p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53" name="Google Shape;153;p38"/>
          <p:cNvGrpSpPr/>
          <p:nvPr/>
        </p:nvGrpSpPr>
        <p:grpSpPr>
          <a:xfrm>
            <a:off x="283668" y="259895"/>
            <a:ext cx="226001" cy="222980"/>
            <a:chOff x="283668" y="251687"/>
            <a:chExt cx="226001" cy="222980"/>
          </a:xfrm>
        </p:grpSpPr>
        <p:sp>
          <p:nvSpPr>
            <p:cNvPr id="154" name="Google Shape;154;p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5" name="Google Shape;155;p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6" name="Google Shape;156;p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157" name="Google Shape;157;p38"/>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38"/>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9" name="Google Shape;159;p38"/>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4" name="Shape 164"/>
        <p:cNvGrpSpPr/>
        <p:nvPr/>
      </p:nvGrpSpPr>
      <p:grpSpPr>
        <a:xfrm>
          <a:off x="0" y="0"/>
          <a:ext cx="0" cy="0"/>
          <a:chOff x="0" y="0"/>
          <a:chExt cx="0" cy="0"/>
        </a:xfrm>
      </p:grpSpPr>
      <p:sp>
        <p:nvSpPr>
          <p:cNvPr id="165" name="Google Shape;165;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6" name="Google Shape;166;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8" name="Shape 168"/>
        <p:cNvGrpSpPr/>
        <p:nvPr/>
      </p:nvGrpSpPr>
      <p:grpSpPr>
        <a:xfrm>
          <a:off x="0" y="0"/>
          <a:ext cx="0" cy="0"/>
          <a:chOff x="0" y="0"/>
          <a:chExt cx="0" cy="0"/>
        </a:xfrm>
      </p:grpSpPr>
      <p:sp>
        <p:nvSpPr>
          <p:cNvPr id="169" name="Google Shape;169;p4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0" name="Google Shape;170;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3" name="Google Shape;17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74" name="Google Shape;17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7" name="Google Shape;177;p4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8" name="Google Shape;178;p4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9" name="Google Shape;17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0" name="Shape 180"/>
        <p:cNvGrpSpPr/>
        <p:nvPr/>
      </p:nvGrpSpPr>
      <p:grpSpPr>
        <a:xfrm>
          <a:off x="0" y="0"/>
          <a:ext cx="0" cy="0"/>
          <a:chOff x="0" y="0"/>
          <a:chExt cx="0" cy="0"/>
        </a:xfrm>
      </p:grpSpPr>
      <p:sp>
        <p:nvSpPr>
          <p:cNvPr id="181" name="Google Shape;18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2" name="Google Shape;182;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3" name="Shape 183"/>
        <p:cNvGrpSpPr/>
        <p:nvPr/>
      </p:nvGrpSpPr>
      <p:grpSpPr>
        <a:xfrm>
          <a:off x="0" y="0"/>
          <a:ext cx="0" cy="0"/>
          <a:chOff x="0" y="0"/>
          <a:chExt cx="0" cy="0"/>
        </a:xfrm>
      </p:grpSpPr>
      <p:sp>
        <p:nvSpPr>
          <p:cNvPr id="184" name="Google Shape;184;p4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5" name="Google Shape;185;p4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6" name="Google Shape;18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7" name="Shape 187"/>
        <p:cNvGrpSpPr/>
        <p:nvPr/>
      </p:nvGrpSpPr>
      <p:grpSpPr>
        <a:xfrm>
          <a:off x="0" y="0"/>
          <a:ext cx="0" cy="0"/>
          <a:chOff x="0" y="0"/>
          <a:chExt cx="0" cy="0"/>
        </a:xfrm>
      </p:grpSpPr>
      <p:sp>
        <p:nvSpPr>
          <p:cNvPr id="188" name="Google Shape;188;p4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9" name="Google Shape;18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0" name="Shape 190"/>
        <p:cNvGrpSpPr/>
        <p:nvPr/>
      </p:nvGrpSpPr>
      <p:grpSpPr>
        <a:xfrm>
          <a:off x="0" y="0"/>
          <a:ext cx="0" cy="0"/>
          <a:chOff x="0" y="0"/>
          <a:chExt cx="0" cy="0"/>
        </a:xfrm>
      </p:grpSpPr>
      <p:sp>
        <p:nvSpPr>
          <p:cNvPr id="191" name="Google Shape;191;p4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3" name="Google Shape;193;p4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4" name="Google Shape;194;p4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5" name="Google Shape;19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6" name="Shape 196"/>
        <p:cNvGrpSpPr/>
        <p:nvPr/>
      </p:nvGrpSpPr>
      <p:grpSpPr>
        <a:xfrm>
          <a:off x="0" y="0"/>
          <a:ext cx="0" cy="0"/>
          <a:chOff x="0" y="0"/>
          <a:chExt cx="0" cy="0"/>
        </a:xfrm>
      </p:grpSpPr>
      <p:sp>
        <p:nvSpPr>
          <p:cNvPr id="197" name="Google Shape;197;p4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8" name="Google Shape;19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9" name="Shape 199"/>
        <p:cNvGrpSpPr/>
        <p:nvPr/>
      </p:nvGrpSpPr>
      <p:grpSpPr>
        <a:xfrm>
          <a:off x="0" y="0"/>
          <a:ext cx="0" cy="0"/>
          <a:chOff x="0" y="0"/>
          <a:chExt cx="0" cy="0"/>
        </a:xfrm>
      </p:grpSpPr>
      <p:sp>
        <p:nvSpPr>
          <p:cNvPr id="200" name="Google Shape;200;p4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1" name="Google Shape;201;p4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02" name="Google Shape;20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3" name="Shape 203"/>
        <p:cNvGrpSpPr/>
        <p:nvPr/>
      </p:nvGrpSpPr>
      <p:grpSpPr>
        <a:xfrm>
          <a:off x="0" y="0"/>
          <a:ext cx="0" cy="0"/>
          <a:chOff x="0" y="0"/>
          <a:chExt cx="0" cy="0"/>
        </a:xfrm>
      </p:grpSpPr>
      <p:sp>
        <p:nvSpPr>
          <p:cNvPr id="204" name="Google Shape;204;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733572"/>
        </a:solidFill>
      </p:bgPr>
    </p:bg>
    <p:spTree>
      <p:nvGrpSpPr>
        <p:cNvPr id="209" name="Shape 20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733572"/>
        </a:solidFill>
      </p:bgPr>
    </p:bg>
    <p:spTree>
      <p:nvGrpSpPr>
        <p:cNvPr id="210" name="Shape 210"/>
        <p:cNvGrpSpPr/>
        <p:nvPr/>
      </p:nvGrpSpPr>
      <p:grpSpPr>
        <a:xfrm>
          <a:off x="0" y="0"/>
          <a:ext cx="0" cy="0"/>
          <a:chOff x="0" y="0"/>
          <a:chExt cx="0" cy="0"/>
        </a:xfrm>
      </p:grpSpPr>
      <p:sp>
        <p:nvSpPr>
          <p:cNvPr id="211" name="Google Shape;211;p53"/>
          <p:cNvSpPr txBox="1"/>
          <p:nvPr>
            <p:ph type="title"/>
          </p:nvPr>
        </p:nvSpPr>
        <p:spPr>
          <a:xfrm>
            <a:off x="914400" y="2210700"/>
            <a:ext cx="7315200" cy="722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400"/>
              <a:buFont typeface="Raleway"/>
              <a:buNone/>
              <a:defRPr b="1" sz="2400">
                <a:solidFill>
                  <a:schemeClr val="lt1"/>
                </a:solidFill>
                <a:latin typeface="Raleway"/>
                <a:ea typeface="Raleway"/>
                <a:cs typeface="Raleway"/>
                <a:sym typeface="Raleway"/>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2" name="Google Shape;212;p53"/>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3" name="Shape 213"/>
        <p:cNvGrpSpPr/>
        <p:nvPr/>
      </p:nvGrpSpPr>
      <p:grpSpPr>
        <a:xfrm>
          <a:off x="0" y="0"/>
          <a:ext cx="0" cy="0"/>
          <a:chOff x="0" y="0"/>
          <a:chExt cx="0" cy="0"/>
        </a:xfrm>
      </p:grpSpPr>
      <p:sp>
        <p:nvSpPr>
          <p:cNvPr id="214" name="Google Shape;214;p5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5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216" name="Google Shape;216;p5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7" name="Google Shape;217;p5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8" name="Google Shape;218;p5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 name="Google Shape;219;p5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0" name="Google Shape;220;p5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21" name="Google Shape;221;p5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22" name="Google Shape;222;p54"/>
          <p:cNvGrpSpPr/>
          <p:nvPr/>
        </p:nvGrpSpPr>
        <p:grpSpPr>
          <a:xfrm>
            <a:off x="283668" y="259895"/>
            <a:ext cx="226001" cy="222980"/>
            <a:chOff x="283668" y="251687"/>
            <a:chExt cx="226001" cy="222980"/>
          </a:xfrm>
        </p:grpSpPr>
        <p:sp>
          <p:nvSpPr>
            <p:cNvPr id="223" name="Google Shape;223;p5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4" name="Google Shape;224;p5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5" name="Google Shape;225;p5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26" name="Google Shape;226;p54"/>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lvl1pPr lvl="0" rtl="0">
              <a:buNone/>
              <a:defRPr b="1">
                <a:solidFill>
                  <a:srgbClr val="733572"/>
                </a:solidFill>
                <a:latin typeface="Raleway"/>
                <a:ea typeface="Raleway"/>
                <a:cs typeface="Raleway"/>
                <a:sym typeface="Raleway"/>
              </a:defRPr>
            </a:lvl1pPr>
            <a:lvl2pPr lvl="1" rtl="0">
              <a:buNone/>
              <a:defRPr b="1">
                <a:solidFill>
                  <a:srgbClr val="733572"/>
                </a:solidFill>
                <a:latin typeface="Raleway"/>
                <a:ea typeface="Raleway"/>
                <a:cs typeface="Raleway"/>
                <a:sym typeface="Raleway"/>
              </a:defRPr>
            </a:lvl2pPr>
            <a:lvl3pPr lvl="2" rtl="0">
              <a:buNone/>
              <a:defRPr b="1">
                <a:solidFill>
                  <a:srgbClr val="733572"/>
                </a:solidFill>
                <a:latin typeface="Raleway"/>
                <a:ea typeface="Raleway"/>
                <a:cs typeface="Raleway"/>
                <a:sym typeface="Raleway"/>
              </a:defRPr>
            </a:lvl3pPr>
            <a:lvl4pPr lvl="3" rtl="0">
              <a:buNone/>
              <a:defRPr b="1">
                <a:solidFill>
                  <a:srgbClr val="733572"/>
                </a:solidFill>
                <a:latin typeface="Raleway"/>
                <a:ea typeface="Raleway"/>
                <a:cs typeface="Raleway"/>
                <a:sym typeface="Raleway"/>
              </a:defRPr>
            </a:lvl4pPr>
            <a:lvl5pPr lvl="4" rtl="0">
              <a:buNone/>
              <a:defRPr b="1">
                <a:solidFill>
                  <a:srgbClr val="733572"/>
                </a:solidFill>
                <a:latin typeface="Raleway"/>
                <a:ea typeface="Raleway"/>
                <a:cs typeface="Raleway"/>
                <a:sym typeface="Raleway"/>
              </a:defRPr>
            </a:lvl5pPr>
            <a:lvl6pPr lvl="5" rtl="0">
              <a:buNone/>
              <a:defRPr b="1">
                <a:solidFill>
                  <a:srgbClr val="733572"/>
                </a:solidFill>
                <a:latin typeface="Raleway"/>
                <a:ea typeface="Raleway"/>
                <a:cs typeface="Raleway"/>
                <a:sym typeface="Raleway"/>
              </a:defRPr>
            </a:lvl6pPr>
            <a:lvl7pPr lvl="6" rtl="0">
              <a:buNone/>
              <a:defRPr b="1">
                <a:solidFill>
                  <a:srgbClr val="733572"/>
                </a:solidFill>
                <a:latin typeface="Raleway"/>
                <a:ea typeface="Raleway"/>
                <a:cs typeface="Raleway"/>
                <a:sym typeface="Raleway"/>
              </a:defRPr>
            </a:lvl7pPr>
            <a:lvl8pPr lvl="7" rtl="0">
              <a:buNone/>
              <a:defRPr b="1">
                <a:solidFill>
                  <a:srgbClr val="733572"/>
                </a:solidFill>
                <a:latin typeface="Raleway"/>
                <a:ea typeface="Raleway"/>
                <a:cs typeface="Raleway"/>
                <a:sym typeface="Raleway"/>
              </a:defRPr>
            </a:lvl8pPr>
            <a:lvl9pPr lvl="8" rtl="0">
              <a:buNone/>
              <a:defRPr b="1">
                <a:solidFill>
                  <a:srgbClr val="733572"/>
                </a:solidFill>
                <a:latin typeface="Raleway"/>
                <a:ea typeface="Raleway"/>
                <a:cs typeface="Raleway"/>
                <a:sym typeface="Raleway"/>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54"/>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28" name="Google Shape;228;p54"/>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733572"/>
        </a:solidFill>
      </p:bgPr>
    </p:bg>
    <p:spTree>
      <p:nvGrpSpPr>
        <p:cNvPr id="229" name="Shape 229"/>
        <p:cNvGrpSpPr/>
        <p:nvPr/>
      </p:nvGrpSpPr>
      <p:grpSpPr>
        <a:xfrm>
          <a:off x="0" y="0"/>
          <a:ext cx="0" cy="0"/>
          <a:chOff x="0" y="0"/>
          <a:chExt cx="0" cy="0"/>
        </a:xfrm>
      </p:grpSpPr>
      <p:sp>
        <p:nvSpPr>
          <p:cNvPr id="230" name="Google Shape;230;p5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1" name="Google Shape;231;p5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2" name="Google Shape;232;p5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3" name="Google Shape;233;p5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34" name="Google Shape;234;p55"/>
          <p:cNvGrpSpPr/>
          <p:nvPr/>
        </p:nvGrpSpPr>
        <p:grpSpPr>
          <a:xfrm>
            <a:off x="283668" y="259895"/>
            <a:ext cx="226001" cy="222980"/>
            <a:chOff x="283668" y="251687"/>
            <a:chExt cx="226001" cy="222980"/>
          </a:xfrm>
        </p:grpSpPr>
        <p:sp>
          <p:nvSpPr>
            <p:cNvPr id="235" name="Google Shape;235;p5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6" name="Google Shape;236;p5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37" name="Google Shape;237;p5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238" name="Google Shape;238;p55"/>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lvl1pPr lvl="0" rtl="0">
              <a:spcBef>
                <a:spcPts val="0"/>
              </a:spcBef>
              <a:spcAft>
                <a:spcPts val="0"/>
              </a:spcAft>
              <a:buClr>
                <a:schemeClr val="lt1"/>
              </a:buClr>
              <a:buSzPts val="1200"/>
              <a:buFont typeface="Raleway"/>
              <a:buNone/>
              <a:defRPr b="1" sz="1200">
                <a:solidFill>
                  <a:schemeClr val="lt1"/>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239" name="Google Shape;239;p55"/>
          <p:cNvPicPr preferRelativeResize="0"/>
          <p:nvPr/>
        </p:nvPicPr>
        <p:blipFill rotWithShape="1">
          <a:blip r:embed="rId2">
            <a:alphaModFix/>
          </a:blip>
          <a:srcRect b="0" l="0" r="0" t="0"/>
          <a:stretch/>
        </p:blipFill>
        <p:spPr>
          <a:xfrm>
            <a:off x="8535950" y="143933"/>
            <a:ext cx="463928" cy="463928"/>
          </a:xfrm>
          <a:prstGeom prst="rect">
            <a:avLst/>
          </a:prstGeom>
          <a:noFill/>
          <a:ln>
            <a:noFill/>
          </a:ln>
        </p:spPr>
      </p:pic>
      <p:sp>
        <p:nvSpPr>
          <p:cNvPr id="240" name="Google Shape;240;p55"/>
          <p:cNvSpPr txBox="1"/>
          <p:nvPr/>
        </p:nvSpPr>
        <p:spPr>
          <a:xfrm>
            <a:off x="8382000" y="4648200"/>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Raleway SemiBold"/>
                <a:ea typeface="Raleway SemiBold"/>
                <a:cs typeface="Raleway SemiBold"/>
                <a:sym typeface="Raleway SemiBold"/>
              </a:rPr>
              <a:t>‹#›</a:t>
            </a:fld>
            <a:endParaRPr sz="1000">
              <a:solidFill>
                <a:srgbClr val="FFFFFF"/>
              </a:solidFill>
              <a:latin typeface="Raleway SemiBold"/>
              <a:ea typeface="Raleway SemiBold"/>
              <a:cs typeface="Raleway SemiBold"/>
              <a:sym typeface="Raleway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1" name="Shape 241"/>
        <p:cNvGrpSpPr/>
        <p:nvPr/>
      </p:nvGrpSpPr>
      <p:grpSpPr>
        <a:xfrm>
          <a:off x="0" y="0"/>
          <a:ext cx="0" cy="0"/>
          <a:chOff x="0" y="0"/>
          <a:chExt cx="0" cy="0"/>
        </a:xfrm>
      </p:grpSpPr>
      <p:sp>
        <p:nvSpPr>
          <p:cNvPr id="242" name="Google Shape;24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4" name="Shape 244"/>
        <p:cNvGrpSpPr/>
        <p:nvPr/>
      </p:nvGrpSpPr>
      <p:grpSpPr>
        <a:xfrm>
          <a:off x="0" y="0"/>
          <a:ext cx="0" cy="0"/>
          <a:chOff x="0" y="0"/>
          <a:chExt cx="0" cy="0"/>
        </a:xfrm>
      </p:grpSpPr>
      <p:sp>
        <p:nvSpPr>
          <p:cNvPr id="245" name="Google Shape;245;p5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5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7" name="Google Shape;247;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8" name="Shape 248"/>
        <p:cNvGrpSpPr/>
        <p:nvPr/>
      </p:nvGrpSpPr>
      <p:grpSpPr>
        <a:xfrm>
          <a:off x="0" y="0"/>
          <a:ext cx="0" cy="0"/>
          <a:chOff x="0" y="0"/>
          <a:chExt cx="0" cy="0"/>
        </a:xfrm>
      </p:grpSpPr>
      <p:sp>
        <p:nvSpPr>
          <p:cNvPr id="249" name="Google Shape;249;p5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0" name="Google Shape;25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1" name="Shape 251"/>
        <p:cNvGrpSpPr/>
        <p:nvPr/>
      </p:nvGrpSpPr>
      <p:grpSpPr>
        <a:xfrm>
          <a:off x="0" y="0"/>
          <a:ext cx="0" cy="0"/>
          <a:chOff x="0" y="0"/>
          <a:chExt cx="0" cy="0"/>
        </a:xfrm>
      </p:grpSpPr>
      <p:sp>
        <p:nvSpPr>
          <p:cNvPr id="252" name="Google Shape;252;p5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4" name="Google Shape;254;p5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5" name="Google Shape;255;p5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6" name="Google Shape;25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7" name="Shape 257"/>
        <p:cNvGrpSpPr/>
        <p:nvPr/>
      </p:nvGrpSpPr>
      <p:grpSpPr>
        <a:xfrm>
          <a:off x="0" y="0"/>
          <a:ext cx="0" cy="0"/>
          <a:chOff x="0" y="0"/>
          <a:chExt cx="0" cy="0"/>
        </a:xfrm>
      </p:grpSpPr>
      <p:sp>
        <p:nvSpPr>
          <p:cNvPr id="258" name="Google Shape;258;p6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59" name="Google Shape;25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0" name="Shape 260"/>
        <p:cNvGrpSpPr/>
        <p:nvPr/>
      </p:nvGrpSpPr>
      <p:grpSpPr>
        <a:xfrm>
          <a:off x="0" y="0"/>
          <a:ext cx="0" cy="0"/>
          <a:chOff x="0" y="0"/>
          <a:chExt cx="0" cy="0"/>
        </a:xfrm>
      </p:grpSpPr>
      <p:sp>
        <p:nvSpPr>
          <p:cNvPr id="261" name="Google Shape;261;p6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2" name="Google Shape;262;p6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63" name="Google Shape;263;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4" name="Shape 264"/>
        <p:cNvGrpSpPr/>
        <p:nvPr/>
      </p:nvGrpSpPr>
      <p:grpSpPr>
        <a:xfrm>
          <a:off x="0" y="0"/>
          <a:ext cx="0" cy="0"/>
          <a:chOff x="0" y="0"/>
          <a:chExt cx="0" cy="0"/>
        </a:xfrm>
      </p:grpSpPr>
      <p:sp>
        <p:nvSpPr>
          <p:cNvPr id="265" name="Google Shape;265;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6" name="Shape 266"/>
        <p:cNvGrpSpPr/>
        <p:nvPr/>
      </p:nvGrpSpPr>
      <p:grpSpPr>
        <a:xfrm>
          <a:off x="0" y="0"/>
          <a:ext cx="0" cy="0"/>
          <a:chOff x="0" y="0"/>
          <a:chExt cx="0" cy="0"/>
        </a:xfrm>
      </p:grpSpPr>
      <p:sp>
        <p:nvSpPr>
          <p:cNvPr id="267" name="Google Shape;26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8" name="Google Shape;26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9" name="Google Shape;26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70" name="Shape 270"/>
        <p:cNvGrpSpPr/>
        <p:nvPr/>
      </p:nvGrpSpPr>
      <p:grpSpPr>
        <a:xfrm>
          <a:off x="0" y="0"/>
          <a:ext cx="0" cy="0"/>
          <a:chOff x="0" y="0"/>
          <a:chExt cx="0" cy="0"/>
        </a:xfrm>
      </p:grpSpPr>
      <p:sp>
        <p:nvSpPr>
          <p:cNvPr id="271" name="Google Shape;271;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2" name="Google Shape;272;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 name="Google Shape;273;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74" name="Shape 274"/>
        <p:cNvGrpSpPr/>
        <p:nvPr/>
      </p:nvGrpSpPr>
      <p:grpSpPr>
        <a:xfrm>
          <a:off x="0" y="0"/>
          <a:ext cx="0" cy="0"/>
          <a:chOff x="0" y="0"/>
          <a:chExt cx="0" cy="0"/>
        </a:xfrm>
      </p:grpSpPr>
      <p:sp>
        <p:nvSpPr>
          <p:cNvPr id="275" name="Google Shape;275;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 name="Google Shape;27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7" name="Google Shape;277;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78" name="Shape 278"/>
        <p:cNvGrpSpPr/>
        <p:nvPr/>
      </p:nvGrpSpPr>
      <p:grpSpPr>
        <a:xfrm>
          <a:off x="0" y="0"/>
          <a:ext cx="0" cy="0"/>
          <a:chOff x="0" y="0"/>
          <a:chExt cx="0" cy="0"/>
        </a:xfrm>
      </p:grpSpPr>
      <p:sp>
        <p:nvSpPr>
          <p:cNvPr id="279" name="Google Shape;279;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0" name="Google Shape;280;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1" name="Google Shape;281;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6" name="Shape 286"/>
        <p:cNvGrpSpPr/>
        <p:nvPr/>
      </p:nvGrpSpPr>
      <p:grpSpPr>
        <a:xfrm>
          <a:off x="0" y="0"/>
          <a:ext cx="0" cy="0"/>
          <a:chOff x="0" y="0"/>
          <a:chExt cx="0" cy="0"/>
        </a:xfrm>
      </p:grpSpPr>
      <p:sp>
        <p:nvSpPr>
          <p:cNvPr id="287" name="Google Shape;287;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8" name="Google Shape;288;p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9" name="Google Shape;28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0" name="Shape 290"/>
        <p:cNvGrpSpPr/>
        <p:nvPr/>
      </p:nvGrpSpPr>
      <p:grpSpPr>
        <a:xfrm>
          <a:off x="0" y="0"/>
          <a:ext cx="0" cy="0"/>
          <a:chOff x="0" y="0"/>
          <a:chExt cx="0" cy="0"/>
        </a:xfrm>
      </p:grpSpPr>
      <p:sp>
        <p:nvSpPr>
          <p:cNvPr id="291" name="Google Shape;291;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2" name="Google Shape;292;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3" name="Shape 293"/>
        <p:cNvGrpSpPr/>
        <p:nvPr/>
      </p:nvGrpSpPr>
      <p:grpSpPr>
        <a:xfrm>
          <a:off x="0" y="0"/>
          <a:ext cx="0" cy="0"/>
          <a:chOff x="0" y="0"/>
          <a:chExt cx="0" cy="0"/>
        </a:xfrm>
      </p:grpSpPr>
      <p:sp>
        <p:nvSpPr>
          <p:cNvPr id="294" name="Google Shape;294;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 name="Google Shape;29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96" name="Google Shape;29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7" name="Shape 297"/>
        <p:cNvGrpSpPr/>
        <p:nvPr/>
      </p:nvGrpSpPr>
      <p:grpSpPr>
        <a:xfrm>
          <a:off x="0" y="0"/>
          <a:ext cx="0" cy="0"/>
          <a:chOff x="0" y="0"/>
          <a:chExt cx="0" cy="0"/>
        </a:xfrm>
      </p:grpSpPr>
      <p:sp>
        <p:nvSpPr>
          <p:cNvPr id="298" name="Google Shape;29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9" name="Google Shape;299;p7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0" name="Google Shape;300;p7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1" name="Google Shape;301;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2" name="Shape 302"/>
        <p:cNvGrpSpPr/>
        <p:nvPr/>
      </p:nvGrpSpPr>
      <p:grpSpPr>
        <a:xfrm>
          <a:off x="0" y="0"/>
          <a:ext cx="0" cy="0"/>
          <a:chOff x="0" y="0"/>
          <a:chExt cx="0" cy="0"/>
        </a:xfrm>
      </p:grpSpPr>
      <p:sp>
        <p:nvSpPr>
          <p:cNvPr id="303" name="Google Shape;303;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4" name="Google Shape;304;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5" name="Shape 305"/>
        <p:cNvGrpSpPr/>
        <p:nvPr/>
      </p:nvGrpSpPr>
      <p:grpSpPr>
        <a:xfrm>
          <a:off x="0" y="0"/>
          <a:ext cx="0" cy="0"/>
          <a:chOff x="0" y="0"/>
          <a:chExt cx="0" cy="0"/>
        </a:xfrm>
      </p:grpSpPr>
      <p:sp>
        <p:nvSpPr>
          <p:cNvPr id="306" name="Google Shape;306;p7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7" name="Google Shape;307;p7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8" name="Google Shape;30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9" name="Shape 309"/>
        <p:cNvGrpSpPr/>
        <p:nvPr/>
      </p:nvGrpSpPr>
      <p:grpSpPr>
        <a:xfrm>
          <a:off x="0" y="0"/>
          <a:ext cx="0" cy="0"/>
          <a:chOff x="0" y="0"/>
          <a:chExt cx="0" cy="0"/>
        </a:xfrm>
      </p:grpSpPr>
      <p:sp>
        <p:nvSpPr>
          <p:cNvPr id="310" name="Google Shape;310;p7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11" name="Google Shape;311;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2" name="Shape 312"/>
        <p:cNvGrpSpPr/>
        <p:nvPr/>
      </p:nvGrpSpPr>
      <p:grpSpPr>
        <a:xfrm>
          <a:off x="0" y="0"/>
          <a:ext cx="0" cy="0"/>
          <a:chOff x="0" y="0"/>
          <a:chExt cx="0" cy="0"/>
        </a:xfrm>
      </p:grpSpPr>
      <p:sp>
        <p:nvSpPr>
          <p:cNvPr id="313" name="Google Shape;313;p7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5" name="Google Shape;315;p7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6" name="Google Shape;316;p7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17" name="Google Shape;317;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8" name="Shape 318"/>
        <p:cNvGrpSpPr/>
        <p:nvPr/>
      </p:nvGrpSpPr>
      <p:grpSpPr>
        <a:xfrm>
          <a:off x="0" y="0"/>
          <a:ext cx="0" cy="0"/>
          <a:chOff x="0" y="0"/>
          <a:chExt cx="0" cy="0"/>
        </a:xfrm>
      </p:grpSpPr>
      <p:sp>
        <p:nvSpPr>
          <p:cNvPr id="319" name="Google Shape;319;p7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320" name="Google Shape;320;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1" name="Shape 321"/>
        <p:cNvGrpSpPr/>
        <p:nvPr/>
      </p:nvGrpSpPr>
      <p:grpSpPr>
        <a:xfrm>
          <a:off x="0" y="0"/>
          <a:ext cx="0" cy="0"/>
          <a:chOff x="0" y="0"/>
          <a:chExt cx="0" cy="0"/>
        </a:xfrm>
      </p:grpSpPr>
      <p:sp>
        <p:nvSpPr>
          <p:cNvPr id="322" name="Google Shape;322;p7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3" name="Google Shape;323;p77"/>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324" name="Google Shape;324;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327" name="Shape 327"/>
        <p:cNvGrpSpPr/>
        <p:nvPr/>
      </p:nvGrpSpPr>
      <p:grpSpPr>
        <a:xfrm>
          <a:off x="0" y="0"/>
          <a:ext cx="0" cy="0"/>
          <a:chOff x="0" y="0"/>
          <a:chExt cx="0" cy="0"/>
        </a:xfrm>
      </p:grpSpPr>
      <p:sp>
        <p:nvSpPr>
          <p:cNvPr id="328" name="Google Shape;328;p7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9" name="Google Shape;329;p7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0" name="Google Shape;330;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31" name="Shape 331"/>
        <p:cNvGrpSpPr/>
        <p:nvPr/>
      </p:nvGrpSpPr>
      <p:grpSpPr>
        <a:xfrm>
          <a:off x="0" y="0"/>
          <a:ext cx="0" cy="0"/>
          <a:chOff x="0" y="0"/>
          <a:chExt cx="0" cy="0"/>
        </a:xfrm>
      </p:grpSpPr>
      <p:sp>
        <p:nvSpPr>
          <p:cNvPr id="332" name="Google Shape;332;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4" name="Google Shape;334;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6" Type="http://schemas.openxmlformats.org/officeDocument/2006/relationships/theme" Target="../theme/theme7.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52F67"/>
        </a:solidFill>
      </p:bgPr>
    </p:bg>
    <p:spTree>
      <p:nvGrpSpPr>
        <p:cNvPr id="160" name="Shape 160"/>
        <p:cNvGrpSpPr/>
        <p:nvPr/>
      </p:nvGrpSpPr>
      <p:grpSpPr>
        <a:xfrm>
          <a:off x="0" y="0"/>
          <a:ext cx="0" cy="0"/>
          <a:chOff x="0" y="0"/>
          <a:chExt cx="0" cy="0"/>
        </a:xfrm>
      </p:grpSpPr>
      <p:sp>
        <p:nvSpPr>
          <p:cNvPr id="161" name="Google Shape;16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2" name="Google Shape;162;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63" name="Google Shape;16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5" name="Shape 205"/>
        <p:cNvGrpSpPr/>
        <p:nvPr/>
      </p:nvGrpSpPr>
      <p:grpSpPr>
        <a:xfrm>
          <a:off x="0" y="0"/>
          <a:ext cx="0" cy="0"/>
          <a:chOff x="0" y="0"/>
          <a:chExt cx="0" cy="0"/>
        </a:xfrm>
      </p:grpSpPr>
      <p:sp>
        <p:nvSpPr>
          <p:cNvPr id="206" name="Google Shape;20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7" name="Google Shape;207;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08" name="Google Shape;20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2" name="Shape 282"/>
        <p:cNvGrpSpPr/>
        <p:nvPr/>
      </p:nvGrpSpPr>
      <p:grpSpPr>
        <a:xfrm>
          <a:off x="0" y="0"/>
          <a:ext cx="0" cy="0"/>
          <a:chOff x="0" y="0"/>
          <a:chExt cx="0" cy="0"/>
        </a:xfrm>
      </p:grpSpPr>
      <p:sp>
        <p:nvSpPr>
          <p:cNvPr id="283" name="Google Shape;283;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84" name="Google Shape;284;p6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85" name="Google Shape;285;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3.jp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1" Type="http://schemas.openxmlformats.org/officeDocument/2006/relationships/hyperlink" Target="https://en.wikipedia.org/wiki/Presentation%E2%80%93abstraction%E2%80%93control" TargetMode="External"/><Relationship Id="rId10" Type="http://schemas.openxmlformats.org/officeDocument/2006/relationships/hyperlink" Target="https://en.wikipedia.org/wiki/Presentation%E2%80%93abstraction%E2%80%93control" TargetMode="External"/><Relationship Id="rId13" Type="http://schemas.openxmlformats.org/officeDocument/2006/relationships/hyperlink" Target="https://en.wikipedia.org/wiki/Model%E2%80%93view%E2%80%93presenter" TargetMode="External"/><Relationship Id="rId12" Type="http://schemas.openxmlformats.org/officeDocument/2006/relationships/hyperlink" Target="https://en.wikipedia.org/wiki/Model%E2%80%93view%E2%80%93presenter" TargetMode="External"/><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en.wikipedia.org/wiki/Architectural_pattern" TargetMode="External"/><Relationship Id="rId9" Type="http://schemas.openxmlformats.org/officeDocument/2006/relationships/hyperlink" Target="https://en.wikipedia.org/wiki/Model%E2%80%93view%E2%80%93controller" TargetMode="External"/><Relationship Id="rId15" Type="http://schemas.openxmlformats.org/officeDocument/2006/relationships/hyperlink" Target="https://en.wikipedia.org/wiki/Model%E2%80%93view%E2%80%93viewmodel" TargetMode="External"/><Relationship Id="rId14" Type="http://schemas.openxmlformats.org/officeDocument/2006/relationships/hyperlink" Target="https://en.wikipedia.org/wiki/Model%E2%80%93view%E2%80%93viewmodel" TargetMode="External"/><Relationship Id="rId16" Type="http://schemas.openxmlformats.org/officeDocument/2006/relationships/image" Target="../media/image29.png"/><Relationship Id="rId5" Type="http://schemas.openxmlformats.org/officeDocument/2006/relationships/hyperlink" Target="https://en.wikipedia.org/wiki/Layer_(object-oriented_design)" TargetMode="External"/><Relationship Id="rId6" Type="http://schemas.openxmlformats.org/officeDocument/2006/relationships/hyperlink" Target="https://en.wikipedia.org/wiki/Client%E2%80%93server_model" TargetMode="External"/><Relationship Id="rId7" Type="http://schemas.openxmlformats.org/officeDocument/2006/relationships/hyperlink" Target="https://en.wikipedia.org/wiki/Naked_objects" TargetMode="External"/><Relationship Id="rId8" Type="http://schemas.openxmlformats.org/officeDocument/2006/relationships/hyperlink" Target="https://en.wikipedia.org/wiki/Peer-to-pe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6.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6.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 Id="rId3" Type="http://schemas.openxmlformats.org/officeDocument/2006/relationships/image" Target="../media/image46.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 Id="rId3" Type="http://schemas.openxmlformats.org/officeDocument/2006/relationships/image" Target="../media/image4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7.xml"/><Relationship Id="rId3" Type="http://schemas.openxmlformats.org/officeDocument/2006/relationships/image" Target="../media/image46.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8.xml"/><Relationship Id="rId3" Type="http://schemas.openxmlformats.org/officeDocument/2006/relationships/image" Target="../media/image46.png"/><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9.xml"/><Relationship Id="rId3" Type="http://schemas.openxmlformats.org/officeDocument/2006/relationships/image" Target="../media/image46.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0.xml"/><Relationship Id="rId3" Type="http://schemas.openxmlformats.org/officeDocument/2006/relationships/image" Target="../media/image46.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1.xml"/><Relationship Id="rId3" Type="http://schemas.openxmlformats.org/officeDocument/2006/relationships/image" Target="../media/image46.png"/><Relationship Id="rId4" Type="http://schemas.openxmlformats.org/officeDocument/2006/relationships/image" Target="../media/image72.png"/><Relationship Id="rId5" Type="http://schemas.openxmlformats.org/officeDocument/2006/relationships/image" Target="../media/image8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46.png"/><Relationship Id="rId4" Type="http://schemas.openxmlformats.org/officeDocument/2006/relationships/image" Target="../media/image67.png"/><Relationship Id="rId5"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46.png"/><Relationship Id="rId4" Type="http://schemas.openxmlformats.org/officeDocument/2006/relationships/image" Target="../media/image67.png"/><Relationship Id="rId5"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46.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46.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 Id="rId3" Type="http://schemas.openxmlformats.org/officeDocument/2006/relationships/image" Target="../media/image80.png"/><Relationship Id="rId4" Type="http://schemas.openxmlformats.org/officeDocument/2006/relationships/image" Target="../media/image46.png"/><Relationship Id="rId5" Type="http://schemas.openxmlformats.org/officeDocument/2006/relationships/hyperlink" Target="https://github.com/Abikayusri/MyMVVMCoroutinePractice" TargetMode="External"/><Relationship Id="rId6"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46.png"/><Relationship Id="rId4" Type="http://schemas.openxmlformats.org/officeDocument/2006/relationships/hyperlink" Target="https://gitlab.com/shananto/moviedbarchitecturecomponent" TargetMode="External"/><Relationship Id="rId5"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1" Type="http://schemas.openxmlformats.org/officeDocument/2006/relationships/hyperlink" Target="https://resocoder.com/2018/09/07/mvvm-on-android-crash-course-kotlin-android-architecture-components/" TargetMode="External"/><Relationship Id="rId10" Type="http://schemas.openxmlformats.org/officeDocument/2006/relationships/hyperlink" Target="https://www.raywenderlich.com/636803-mvvm-and-databinding-android-design-patterns" TargetMode="External"/><Relationship Id="rId12" Type="http://schemas.openxmlformats.org/officeDocument/2006/relationships/hyperlink" Target="https://dzone.com/articles/introduction-to-android-app-development-with-kotli-5" TargetMode="External"/><Relationship Id="rId1" Type="http://schemas.openxmlformats.org/officeDocument/2006/relationships/slideLayout" Target="../slideLayouts/slideLayout49.xml"/><Relationship Id="rId2" Type="http://schemas.openxmlformats.org/officeDocument/2006/relationships/notesSlide" Target="../notesSlides/notesSlide71.xml"/><Relationship Id="rId3" Type="http://schemas.openxmlformats.org/officeDocument/2006/relationships/image" Target="../media/image73.png"/><Relationship Id="rId4" Type="http://schemas.openxmlformats.org/officeDocument/2006/relationships/hyperlink" Target="https://medium.com/@ankit.sinhal/mvc-mvp-and-mvvm-design-pattern-6e169567bbad" TargetMode="External"/><Relationship Id="rId9" Type="http://schemas.openxmlformats.org/officeDocument/2006/relationships/hyperlink" Target="https://www.codementor.io/@khashayaryadmand/mvvm-kotlin-android-wgo5vqnyp" TargetMode="External"/><Relationship Id="rId5" Type="http://schemas.openxmlformats.org/officeDocument/2006/relationships/hyperlink" Target="https://medium.com/@erthru/implementasi-mvp-design-pattern-di-android-studio-3153e33c32bc" TargetMode="External"/><Relationship Id="rId6" Type="http://schemas.openxmlformats.org/officeDocument/2006/relationships/hyperlink" Target="https://medium.com/@nandoseptian/mvp-kotlin-android-22d8de4c2ff3" TargetMode="External"/><Relationship Id="rId7" Type="http://schemas.openxmlformats.org/officeDocument/2006/relationships/hyperlink" Target="https://medium.com/@yogiwisesa/android-mvvm-architecture-7b12a2190028" TargetMode="External"/><Relationship Id="rId8" Type="http://schemas.openxmlformats.org/officeDocument/2006/relationships/hyperlink" Target="https://medium.com/@zhangqichuan/android-development-with-mvvm-and-kotlin-9598c3623ce1"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3.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338" name="Shape 338"/>
        <p:cNvGrpSpPr/>
        <p:nvPr/>
      </p:nvGrpSpPr>
      <p:grpSpPr>
        <a:xfrm>
          <a:off x="0" y="0"/>
          <a:ext cx="0" cy="0"/>
          <a:chOff x="0" y="0"/>
          <a:chExt cx="0" cy="0"/>
        </a:xfrm>
      </p:grpSpPr>
      <p:sp>
        <p:nvSpPr>
          <p:cNvPr id="339" name="Google Shape;339;p81"/>
          <p:cNvSpPr txBox="1"/>
          <p:nvPr/>
        </p:nvSpPr>
        <p:spPr>
          <a:xfrm>
            <a:off x="2665625" y="2507550"/>
            <a:ext cx="5959500" cy="1009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 sz="2700">
                <a:solidFill>
                  <a:srgbClr val="FFFFFF"/>
                </a:solidFill>
                <a:latin typeface="Montserrat"/>
                <a:ea typeface="Montserrat"/>
                <a:cs typeface="Montserrat"/>
                <a:sym typeface="Montserrat"/>
              </a:rPr>
              <a:t>Design Pattern</a:t>
            </a:r>
            <a:endParaRPr b="1" i="0" sz="27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Montserrat"/>
                <a:ea typeface="Montserrat"/>
                <a:cs typeface="Montserrat"/>
                <a:sym typeface="Montserrat"/>
              </a:rPr>
              <a:t>Gold</a:t>
            </a:r>
            <a:r>
              <a:rPr i="0" lang="en" sz="1400" u="none" cap="none" strike="noStrike">
                <a:solidFill>
                  <a:srgbClr val="FFFFFF"/>
                </a:solidFill>
                <a:latin typeface="Montserrat"/>
                <a:ea typeface="Montserrat"/>
                <a:cs typeface="Montserrat"/>
                <a:sym typeface="Montserrat"/>
              </a:rPr>
              <a:t> - Chapter </a:t>
            </a:r>
            <a:r>
              <a:rPr lang="en">
                <a:solidFill>
                  <a:srgbClr val="FFFFFF"/>
                </a:solidFill>
                <a:latin typeface="Montserrat"/>
                <a:ea typeface="Montserrat"/>
                <a:cs typeface="Montserrat"/>
                <a:sym typeface="Montserrat"/>
              </a:rPr>
              <a:t>6</a:t>
            </a:r>
            <a:r>
              <a:rPr i="0" lang="en" sz="1400" u="none" cap="none" strike="noStrike">
                <a:solidFill>
                  <a:srgbClr val="FFFFFF"/>
                </a:solidFill>
                <a:latin typeface="Montserrat"/>
                <a:ea typeface="Montserrat"/>
                <a:cs typeface="Montserrat"/>
                <a:sym typeface="Montserrat"/>
              </a:rPr>
              <a:t> - Topic </a:t>
            </a:r>
            <a:r>
              <a:rPr lang="en">
                <a:solidFill>
                  <a:srgbClr val="FFFFFF"/>
                </a:solidFill>
                <a:latin typeface="Montserrat"/>
                <a:ea typeface="Montserrat"/>
                <a:cs typeface="Montserrat"/>
                <a:sym typeface="Montserrat"/>
              </a:rPr>
              <a:t>2</a:t>
            </a:r>
            <a:endParaRPr i="0" sz="1400" u="none" cap="none" strike="noStrike">
              <a:solidFill>
                <a:srgbClr val="FFFFFF"/>
              </a:solidFill>
              <a:latin typeface="Montserrat"/>
              <a:ea typeface="Montserrat"/>
              <a:cs typeface="Montserrat"/>
              <a:sym typeface="Montserrat"/>
            </a:endParaRPr>
          </a:p>
        </p:txBody>
      </p:sp>
      <p:sp>
        <p:nvSpPr>
          <p:cNvPr id="340" name="Google Shape;340;p81"/>
          <p:cNvSpPr txBox="1"/>
          <p:nvPr/>
        </p:nvSpPr>
        <p:spPr>
          <a:xfrm>
            <a:off x="5332200" y="3716100"/>
            <a:ext cx="3000000" cy="65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341" name="Google Shape;341;p81"/>
          <p:cNvCxnSpPr/>
          <p:nvPr/>
        </p:nvCxnSpPr>
        <p:spPr>
          <a:xfrm flipH="1" rot="10800000">
            <a:off x="705500" y="3560750"/>
            <a:ext cx="7727400" cy="57300"/>
          </a:xfrm>
          <a:prstGeom prst="straightConnector1">
            <a:avLst/>
          </a:prstGeom>
          <a:noFill/>
          <a:ln cap="flat" cmpd="sng" w="9525">
            <a:solidFill>
              <a:srgbClr val="FFFFFF"/>
            </a:solidFill>
            <a:prstDash val="solid"/>
            <a:round/>
            <a:headEnd len="sm" w="sm" type="none"/>
            <a:tailEnd len="sm" w="sm" type="none"/>
          </a:ln>
        </p:spPr>
      </p:cxnSp>
      <p:pic>
        <p:nvPicPr>
          <p:cNvPr id="342" name="Google Shape;342;p81"/>
          <p:cNvPicPr preferRelativeResize="0"/>
          <p:nvPr/>
        </p:nvPicPr>
        <p:blipFill rotWithShape="1">
          <a:blip r:embed="rId3">
            <a:alphaModFix/>
          </a:blip>
          <a:srcRect b="0" l="0" r="0" t="0"/>
          <a:stretch/>
        </p:blipFill>
        <p:spPr>
          <a:xfrm>
            <a:off x="1057400" y="1853225"/>
            <a:ext cx="1289550" cy="1570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sp>
        <p:nvSpPr>
          <p:cNvPr id="473" name="Google Shape;473;p9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4" name="Google Shape;474;p9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5" name="Google Shape;475;p9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6" name="Google Shape;476;p9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77" name="Google Shape;477;p9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78" name="Google Shape;478;p9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79" name="Google Shape;479;p9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80" name="Google Shape;480;p9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81" name="Google Shape;481;p9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82" name="Google Shape;482;p9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lang="en" sz="1000">
                <a:solidFill>
                  <a:srgbClr val="434343"/>
                </a:solidFill>
                <a:latin typeface="Montserrat"/>
                <a:ea typeface="Montserrat"/>
                <a:cs typeface="Montserrat"/>
                <a:sym typeface="Montserrat"/>
              </a:rPr>
              <a:t>Kita dapat menyelesaikan </a:t>
            </a:r>
            <a:r>
              <a:rPr b="1" lang="en" sz="1000">
                <a:solidFill>
                  <a:srgbClr val="434343"/>
                </a:solidFill>
                <a:latin typeface="Montserrat"/>
                <a:ea typeface="Montserrat"/>
                <a:cs typeface="Montserrat"/>
                <a:sym typeface="Montserrat"/>
              </a:rPr>
              <a:t>masalah pengembangan</a:t>
            </a:r>
            <a:r>
              <a:rPr lang="en" sz="1000">
                <a:solidFill>
                  <a:srgbClr val="434343"/>
                </a:solidFill>
                <a:latin typeface="Montserrat"/>
                <a:ea typeface="Montserrat"/>
                <a:cs typeface="Montserrat"/>
                <a:sym typeface="Montserrat"/>
              </a:rPr>
              <a:t> </a:t>
            </a:r>
            <a:r>
              <a:rPr b="1" lang="en" sz="1000">
                <a:solidFill>
                  <a:srgbClr val="434343"/>
                </a:solidFill>
                <a:latin typeface="Montserrat"/>
                <a:ea typeface="Montserrat"/>
                <a:cs typeface="Montserrat"/>
                <a:sym typeface="Montserrat"/>
              </a:rPr>
              <a:t>software</a:t>
            </a:r>
            <a:r>
              <a:rPr lang="en" sz="1000">
                <a:solidFill>
                  <a:srgbClr val="434343"/>
                </a:solidFill>
                <a:latin typeface="Montserrat"/>
                <a:ea typeface="Montserrat"/>
                <a:cs typeface="Montserrat"/>
                <a:sym typeface="Montserrat"/>
              </a:rPr>
              <a:t> secara umum.</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lang="en" sz="1000">
                <a:solidFill>
                  <a:srgbClr val="434343"/>
                </a:solidFill>
                <a:latin typeface="Montserrat"/>
                <a:ea typeface="Montserrat"/>
                <a:cs typeface="Montserrat"/>
                <a:sym typeface="Montserrat"/>
              </a:rPr>
              <a:t>Meningkatkan </a:t>
            </a:r>
            <a:r>
              <a:rPr b="1" lang="en" sz="1000">
                <a:solidFill>
                  <a:srgbClr val="434343"/>
                </a:solidFill>
                <a:latin typeface="Montserrat"/>
                <a:ea typeface="Montserrat"/>
                <a:cs typeface="Montserrat"/>
                <a:sym typeface="Montserrat"/>
              </a:rPr>
              <a:t>efisiensi waktu</a:t>
            </a:r>
            <a:r>
              <a:rPr lang="en" sz="1000">
                <a:solidFill>
                  <a:srgbClr val="434343"/>
                </a:solidFill>
                <a:latin typeface="Montserrat"/>
                <a:ea typeface="Montserrat"/>
                <a:cs typeface="Montserrat"/>
                <a:sym typeface="Montserrat"/>
              </a:rPr>
              <a:t> dalam pengembangan software, karena kesalahan yang sebelumnya terus berulang akhirnya dapat teratasi.</a:t>
            </a:r>
            <a:endParaRPr sz="1000">
              <a:solidFill>
                <a:srgbClr val="434343"/>
              </a:solidFill>
              <a:latin typeface="Montserrat"/>
              <a:ea typeface="Montserrat"/>
              <a:cs typeface="Montserrat"/>
              <a:sym typeface="Montserrat"/>
            </a:endParaRPr>
          </a:p>
        </p:txBody>
      </p:sp>
      <p:pic>
        <p:nvPicPr>
          <p:cNvPr id="483" name="Google Shape;483;p90"/>
          <p:cNvPicPr preferRelativeResize="0"/>
          <p:nvPr/>
        </p:nvPicPr>
        <p:blipFill>
          <a:blip r:embed="rId4">
            <a:alphaModFix/>
          </a:blip>
          <a:stretch>
            <a:fillRect/>
          </a:stretch>
        </p:blipFill>
        <p:spPr>
          <a:xfrm>
            <a:off x="5287474" y="981700"/>
            <a:ext cx="2671124" cy="3628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487" name="Shape 487"/>
        <p:cNvGrpSpPr/>
        <p:nvPr/>
      </p:nvGrpSpPr>
      <p:grpSpPr>
        <a:xfrm>
          <a:off x="0" y="0"/>
          <a:ext cx="0" cy="0"/>
          <a:chOff x="0" y="0"/>
          <a:chExt cx="0" cy="0"/>
        </a:xfrm>
      </p:grpSpPr>
      <p:sp>
        <p:nvSpPr>
          <p:cNvPr id="488" name="Google Shape;488;p9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9" name="Google Shape;489;p9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0" name="Google Shape;490;p9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1" name="Google Shape;491;p9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92" name="Google Shape;492;p9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93" name="Google Shape;493;p9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4" name="Google Shape;494;p9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95" name="Google Shape;495;p9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96" name="Google Shape;496;p9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97" name="Google Shape;497;p91"/>
          <p:cNvSpPr txBox="1"/>
          <p:nvPr/>
        </p:nvSpPr>
        <p:spPr>
          <a:xfrm>
            <a:off x="5049975" y="914400"/>
            <a:ext cx="3563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3600"/>
              <a:buFont typeface="Arial"/>
              <a:buNone/>
            </a:pPr>
            <a:r>
              <a:rPr b="1" lang="en">
                <a:solidFill>
                  <a:srgbClr val="FFFFFF"/>
                </a:solidFill>
                <a:latin typeface="Montserrat"/>
                <a:ea typeface="Montserrat"/>
                <a:cs typeface="Montserrat"/>
                <a:sym typeface="Montserrat"/>
              </a:rPr>
              <a:t>Tuh kan, Design Pattern ini pokoknya temen yang bisa diandelin banget! </a:t>
            </a:r>
            <a:endParaRPr b="1">
              <a:solidFill>
                <a:srgbClr val="FFFFFF"/>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3600"/>
              <a:buFont typeface="Arial"/>
              <a:buNone/>
            </a:pPr>
            <a:r>
              <a:rPr b="1" lang="en">
                <a:solidFill>
                  <a:srgbClr val="FFFFFF"/>
                </a:solidFill>
                <a:latin typeface="Montserrat"/>
                <a:ea typeface="Montserrat"/>
                <a:cs typeface="Montserrat"/>
                <a:sym typeface="Montserrat"/>
              </a:rPr>
              <a:t>Sebagaimana temen kita yang beragam, </a:t>
            </a:r>
            <a:r>
              <a:rPr b="1" lang="en">
                <a:solidFill>
                  <a:srgbClr val="F2AB2F"/>
                </a:solidFill>
                <a:latin typeface="Montserrat"/>
                <a:ea typeface="Montserrat"/>
                <a:cs typeface="Montserrat"/>
                <a:sym typeface="Montserrat"/>
              </a:rPr>
              <a:t>Design Pattern juga punya banyak tipe pattern. </a:t>
            </a:r>
            <a:endParaRPr b="1">
              <a:solidFill>
                <a:srgbClr val="F2AB2F"/>
              </a:solidFill>
              <a:latin typeface="Montserrat"/>
              <a:ea typeface="Montserrat"/>
              <a:cs typeface="Montserrat"/>
              <a:sym typeface="Montserrat"/>
            </a:endParaRPr>
          </a:p>
        </p:txBody>
      </p:sp>
      <p:pic>
        <p:nvPicPr>
          <p:cNvPr id="498" name="Google Shape;498;p91"/>
          <p:cNvPicPr preferRelativeResize="0"/>
          <p:nvPr/>
        </p:nvPicPr>
        <p:blipFill>
          <a:blip r:embed="rId4">
            <a:alphaModFix/>
          </a:blip>
          <a:stretch>
            <a:fillRect/>
          </a:stretch>
        </p:blipFill>
        <p:spPr>
          <a:xfrm>
            <a:off x="509575" y="1082200"/>
            <a:ext cx="4540401" cy="3180718"/>
          </a:xfrm>
          <a:prstGeom prst="rect">
            <a:avLst/>
          </a:prstGeom>
          <a:noFill/>
          <a:ln>
            <a:noFill/>
          </a:ln>
        </p:spPr>
      </p:pic>
      <p:sp>
        <p:nvSpPr>
          <p:cNvPr id="499" name="Google Shape;499;p91"/>
          <p:cNvSpPr/>
          <p:nvPr/>
        </p:nvSpPr>
        <p:spPr>
          <a:xfrm>
            <a:off x="708075" y="2351325"/>
            <a:ext cx="2298000" cy="1643100"/>
          </a:xfrm>
          <a:prstGeom prst="rect">
            <a:avLst/>
          </a:prstGeom>
          <a:solidFill>
            <a:srgbClr val="FCE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1"/>
          <p:cNvSpPr txBox="1"/>
          <p:nvPr/>
        </p:nvSpPr>
        <p:spPr>
          <a:xfrm>
            <a:off x="828300" y="2602575"/>
            <a:ext cx="244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733572"/>
                </a:solidFill>
                <a:latin typeface="Montserrat ExtraBold"/>
                <a:ea typeface="Montserrat ExtraBold"/>
                <a:cs typeface="Montserrat ExtraBold"/>
                <a:sym typeface="Montserrat ExtraBold"/>
              </a:rPr>
              <a:t>DESIGN</a:t>
            </a:r>
            <a:endParaRPr sz="3000">
              <a:solidFill>
                <a:srgbClr val="733572"/>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000">
                <a:solidFill>
                  <a:srgbClr val="733572"/>
                </a:solidFill>
                <a:latin typeface="Montserrat ExtraBold"/>
                <a:ea typeface="Montserrat ExtraBold"/>
                <a:cs typeface="Montserrat ExtraBold"/>
                <a:sym typeface="Montserrat ExtraBold"/>
              </a:rPr>
              <a:t>PATTERN</a:t>
            </a:r>
            <a:endParaRPr sz="3000">
              <a:solidFill>
                <a:srgbClr val="733572"/>
              </a:solidFill>
              <a:latin typeface="Montserrat ExtraBold"/>
              <a:ea typeface="Montserrat ExtraBold"/>
              <a:cs typeface="Montserrat ExtraBold"/>
              <a:sym typeface="Montserra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4" name="Shape 504"/>
        <p:cNvGrpSpPr/>
        <p:nvPr/>
      </p:nvGrpSpPr>
      <p:grpSpPr>
        <a:xfrm>
          <a:off x="0" y="0"/>
          <a:ext cx="0" cy="0"/>
          <a:chOff x="0" y="0"/>
          <a:chExt cx="0" cy="0"/>
        </a:xfrm>
      </p:grpSpPr>
      <p:sp>
        <p:nvSpPr>
          <p:cNvPr id="505" name="Google Shape;505;p9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6" name="Google Shape;506;p9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7" name="Google Shape;507;p9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8" name="Google Shape;508;p9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9" name="Google Shape;509;p9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Tipe-tipe Pattern</a:t>
            </a:r>
            <a:endParaRPr b="1" i="0" sz="1100" u="none" cap="none" strike="noStrike">
              <a:solidFill>
                <a:srgbClr val="FFFFFF"/>
              </a:solidFill>
              <a:latin typeface="Montserrat"/>
              <a:ea typeface="Montserrat"/>
              <a:cs typeface="Montserrat"/>
              <a:sym typeface="Montserrat"/>
            </a:endParaRPr>
          </a:p>
        </p:txBody>
      </p:sp>
      <p:sp>
        <p:nvSpPr>
          <p:cNvPr id="510" name="Google Shape;510;p9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1" name="Google Shape;511;p9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12" name="Google Shape;512;p9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13" name="Google Shape;513;p9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14" name="Google Shape;514;p92"/>
          <p:cNvSpPr txBox="1"/>
          <p:nvPr/>
        </p:nvSpPr>
        <p:spPr>
          <a:xfrm>
            <a:off x="484625" y="1905000"/>
            <a:ext cx="4151400" cy="19848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lang="en" sz="1000">
                <a:solidFill>
                  <a:schemeClr val="dk1"/>
                </a:solidFill>
                <a:latin typeface="Montserrat"/>
                <a:ea typeface="Montserrat"/>
                <a:cs typeface="Montserrat"/>
                <a:sym typeface="Montserrat"/>
              </a:rPr>
              <a:t>Mengutip pada buku yang diprakarsai oleh </a:t>
            </a:r>
            <a:r>
              <a:rPr b="1" lang="en" sz="1000">
                <a:solidFill>
                  <a:schemeClr val="dk1"/>
                </a:solidFill>
                <a:latin typeface="Montserrat"/>
                <a:ea typeface="Montserrat"/>
                <a:cs typeface="Montserrat"/>
                <a:sym typeface="Montserrat"/>
              </a:rPr>
              <a:t>Gang of four</a:t>
            </a:r>
            <a:r>
              <a:rPr b="1" i="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yang berjudul </a:t>
            </a:r>
            <a:r>
              <a:rPr b="1" i="1" lang="en" sz="1000">
                <a:solidFill>
                  <a:schemeClr val="dk1"/>
                </a:solidFill>
                <a:latin typeface="Montserrat"/>
                <a:ea typeface="Montserrat"/>
                <a:cs typeface="Montserrat"/>
                <a:sym typeface="Montserrat"/>
              </a:rPr>
              <a:t>Design Patterns: Elements of Reusable Object-Oriented Software </a:t>
            </a:r>
            <a:r>
              <a:rPr lang="en" sz="1000">
                <a:solidFill>
                  <a:schemeClr val="dk1"/>
                </a:solidFill>
                <a:latin typeface="Montserrat"/>
                <a:ea typeface="Montserrat"/>
                <a:cs typeface="Montserrat"/>
                <a:sym typeface="Montserrat"/>
              </a:rPr>
              <a:t>dan yang lainnya, ada </a:t>
            </a:r>
            <a:r>
              <a:rPr b="1" lang="en" sz="1000">
                <a:solidFill>
                  <a:schemeClr val="dk1"/>
                </a:solidFill>
                <a:latin typeface="Montserrat"/>
                <a:ea typeface="Montserrat"/>
                <a:cs typeface="Montserrat"/>
                <a:sym typeface="Montserrat"/>
              </a:rPr>
              <a:t>25 pattern</a:t>
            </a:r>
            <a:r>
              <a:rPr lang="en" sz="1000">
                <a:solidFill>
                  <a:schemeClr val="dk1"/>
                </a:solidFill>
                <a:latin typeface="Montserrat"/>
                <a:ea typeface="Montserrat"/>
                <a:cs typeface="Montserrat"/>
                <a:sym typeface="Montserrat"/>
              </a:rPr>
              <a:t> yang dapat kita pelajari.</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lang="en" sz="1000">
                <a:solidFill>
                  <a:schemeClr val="dk1"/>
                </a:solidFill>
                <a:latin typeface="Montserrat"/>
                <a:ea typeface="Montserrat"/>
                <a:cs typeface="Montserrat"/>
                <a:sym typeface="Montserrat"/>
              </a:rPr>
              <a:t>Hmmm</a:t>
            </a:r>
            <a:r>
              <a:rPr lang="en" sz="1000">
                <a:solidFill>
                  <a:schemeClr val="dk1"/>
                </a:solidFill>
                <a:latin typeface="Montserrat"/>
                <a:ea typeface="Montserrat"/>
                <a:cs typeface="Montserrat"/>
                <a:sym typeface="Montserrat"/>
              </a:rPr>
              <a:t>, cukup banyak yah 🤔</a:t>
            </a:r>
            <a:endParaRPr sz="1000">
              <a:solidFill>
                <a:schemeClr val="dk1"/>
              </a:solidFill>
              <a:latin typeface="Montserrat"/>
              <a:ea typeface="Montserrat"/>
              <a:cs typeface="Montserrat"/>
              <a:sym typeface="Montserrat"/>
            </a:endParaRPr>
          </a:p>
        </p:txBody>
      </p:sp>
      <p:pic>
        <p:nvPicPr>
          <p:cNvPr id="515" name="Google Shape;515;p92"/>
          <p:cNvPicPr preferRelativeResize="0"/>
          <p:nvPr/>
        </p:nvPicPr>
        <p:blipFill>
          <a:blip r:embed="rId4">
            <a:alphaModFix/>
          </a:blip>
          <a:stretch>
            <a:fillRect/>
          </a:stretch>
        </p:blipFill>
        <p:spPr>
          <a:xfrm>
            <a:off x="6565750" y="848825"/>
            <a:ext cx="1876425" cy="2438400"/>
          </a:xfrm>
          <a:prstGeom prst="rect">
            <a:avLst/>
          </a:prstGeom>
          <a:noFill/>
          <a:ln>
            <a:noFill/>
          </a:ln>
        </p:spPr>
      </p:pic>
      <p:pic>
        <p:nvPicPr>
          <p:cNvPr id="516" name="Google Shape;516;p92"/>
          <p:cNvPicPr preferRelativeResize="0"/>
          <p:nvPr/>
        </p:nvPicPr>
        <p:blipFill rotWithShape="1">
          <a:blip r:embed="rId5">
            <a:alphaModFix/>
          </a:blip>
          <a:srcRect b="0" l="24703" r="24140" t="0"/>
          <a:stretch/>
        </p:blipFill>
        <p:spPr>
          <a:xfrm>
            <a:off x="4804500" y="1407972"/>
            <a:ext cx="2379374" cy="3545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sp>
        <p:nvSpPr>
          <p:cNvPr id="521" name="Google Shape;521;p9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2" name="Google Shape;522;p9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3" name="Google Shape;523;p9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4" name="Google Shape;524;p9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5" name="Google Shape;525;p9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Tipe-tipe Pattern</a:t>
            </a:r>
            <a:endParaRPr b="1" sz="1100">
              <a:solidFill>
                <a:srgbClr val="FFFFFF"/>
              </a:solidFill>
              <a:latin typeface="Montserrat"/>
              <a:ea typeface="Montserrat"/>
              <a:cs typeface="Montserrat"/>
              <a:sym typeface="Montserrat"/>
            </a:endParaRPr>
          </a:p>
        </p:txBody>
      </p:sp>
      <p:sp>
        <p:nvSpPr>
          <p:cNvPr id="526" name="Google Shape;526;p9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27" name="Google Shape;527;p9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28" name="Google Shape;528;p9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29" name="Google Shape;529;p9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30" name="Google Shape;530;p93"/>
          <p:cNvSpPr txBox="1"/>
          <p:nvPr/>
        </p:nvSpPr>
        <p:spPr>
          <a:xfrm>
            <a:off x="484625" y="914400"/>
            <a:ext cx="37521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rgbClr val="000000"/>
              </a:buClr>
              <a:buSzPts val="3600"/>
              <a:buFont typeface="Arial"/>
              <a:buNone/>
            </a:pPr>
            <a:r>
              <a:rPr b="1" lang="en" sz="1600">
                <a:solidFill>
                  <a:schemeClr val="accent6"/>
                </a:solidFill>
                <a:latin typeface="Montserrat"/>
                <a:ea typeface="Montserrat"/>
                <a:cs typeface="Montserrat"/>
                <a:sym typeface="Montserrat"/>
              </a:rPr>
              <a:t>Apa aja tuh patternnya?</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sz="1000">
                <a:solidFill>
                  <a:srgbClr val="434343"/>
                </a:solidFill>
                <a:latin typeface="Montserrat"/>
                <a:ea typeface="Montserrat"/>
                <a:cs typeface="Montserrat"/>
                <a:sym typeface="Montserrat"/>
              </a:rPr>
              <a:t>25 pattern</a:t>
            </a:r>
            <a:r>
              <a:rPr lang="en" sz="1000">
                <a:solidFill>
                  <a:srgbClr val="434343"/>
                </a:solidFill>
                <a:latin typeface="Montserrat"/>
                <a:ea typeface="Montserrat"/>
                <a:cs typeface="Montserrat"/>
                <a:sym typeface="Montserrat"/>
              </a:rPr>
              <a:t> itu dibagi menjadi </a:t>
            </a:r>
            <a:r>
              <a:rPr b="1" lang="en" sz="1000">
                <a:solidFill>
                  <a:srgbClr val="434343"/>
                </a:solidFill>
                <a:latin typeface="Montserrat"/>
                <a:ea typeface="Montserrat"/>
                <a:cs typeface="Montserrat"/>
                <a:sym typeface="Montserrat"/>
              </a:rPr>
              <a:t>Tiga Bagian :</a:t>
            </a:r>
            <a:endParaRPr b="1" sz="1000">
              <a:solidFill>
                <a:srgbClr val="434343"/>
              </a:solidFill>
              <a:latin typeface="Montserrat"/>
              <a:ea typeface="Montserrat"/>
              <a:cs typeface="Montserrat"/>
              <a:sym typeface="Montserrat"/>
            </a:endParaRPr>
          </a:p>
          <a:p>
            <a:pPr indent="0" lvl="0" marL="457200" marR="0" rtl="0" algn="just">
              <a:lnSpc>
                <a:spcPct val="115000"/>
              </a:lnSpc>
              <a:spcBef>
                <a:spcPts val="1000"/>
              </a:spcBef>
              <a:spcAft>
                <a:spcPts val="0"/>
              </a:spcAft>
              <a:buNone/>
            </a:pPr>
            <a:r>
              <a:rPr b="1" lang="en" sz="1000">
                <a:solidFill>
                  <a:srgbClr val="F2AB2F"/>
                </a:solidFill>
                <a:latin typeface="Montserrat"/>
                <a:ea typeface="Montserrat"/>
                <a:cs typeface="Montserrat"/>
                <a:sym typeface="Montserrat"/>
              </a:rPr>
              <a:t>1. </a:t>
            </a:r>
            <a:r>
              <a:rPr b="1" lang="en" sz="1000">
                <a:solidFill>
                  <a:srgbClr val="F2AB2F"/>
                </a:solidFill>
                <a:latin typeface="Montserrat"/>
                <a:ea typeface="Montserrat"/>
                <a:cs typeface="Montserrat"/>
                <a:sym typeface="Montserrat"/>
              </a:rPr>
              <a:t>Structural Design Pattern</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Menyediakan cara untuk membuat struktur dari sebuah class ataupun object.</a:t>
            </a:r>
            <a:endParaRPr sz="1000">
              <a:solidFill>
                <a:srgbClr val="434343"/>
              </a:solidFill>
              <a:latin typeface="Montserrat"/>
              <a:ea typeface="Montserrat"/>
              <a:cs typeface="Montserrat"/>
              <a:sym typeface="Montserrat"/>
            </a:endParaRPr>
          </a:p>
          <a:p>
            <a:pPr indent="0" lvl="0" marL="457200" marR="0" rtl="0" algn="just">
              <a:lnSpc>
                <a:spcPct val="115000"/>
              </a:lnSpc>
              <a:spcBef>
                <a:spcPts val="1000"/>
              </a:spcBef>
              <a:spcAft>
                <a:spcPts val="0"/>
              </a:spcAft>
              <a:buNone/>
            </a:pP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Contoh: Adapter, Composite, Flyweight, Proxy, Facade, Bridge, Decorator.</a:t>
            </a:r>
            <a:endParaRPr sz="1000">
              <a:solidFill>
                <a:srgbClr val="434343"/>
              </a:solidFill>
              <a:latin typeface="Montserrat"/>
              <a:ea typeface="Montserrat"/>
              <a:cs typeface="Montserrat"/>
              <a:sym typeface="Montserrat"/>
            </a:endParaRPr>
          </a:p>
        </p:txBody>
      </p:sp>
      <p:pic>
        <p:nvPicPr>
          <p:cNvPr id="531" name="Google Shape;531;p93"/>
          <p:cNvPicPr preferRelativeResize="0"/>
          <p:nvPr/>
        </p:nvPicPr>
        <p:blipFill>
          <a:blip r:embed="rId4">
            <a:alphaModFix/>
          </a:blip>
          <a:stretch>
            <a:fillRect/>
          </a:stretch>
        </p:blipFill>
        <p:spPr>
          <a:xfrm>
            <a:off x="4400225" y="1871100"/>
            <a:ext cx="4213427" cy="2168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9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7" name="Google Shape;537;p9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8" name="Google Shape;538;p9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9" name="Google Shape;539;p9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0" name="Google Shape;540;p9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Tipe-tipe Pattern</a:t>
            </a:r>
            <a:endParaRPr b="1" i="0" sz="1100" u="none" cap="none" strike="noStrike">
              <a:solidFill>
                <a:srgbClr val="FFFFFF"/>
              </a:solidFill>
              <a:latin typeface="Montserrat"/>
              <a:ea typeface="Montserrat"/>
              <a:cs typeface="Montserrat"/>
              <a:sym typeface="Montserrat"/>
            </a:endParaRPr>
          </a:p>
        </p:txBody>
      </p:sp>
      <p:sp>
        <p:nvSpPr>
          <p:cNvPr id="541" name="Google Shape;541;p9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2" name="Google Shape;542;p9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43" name="Google Shape;543;p9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44" name="Google Shape;544;p9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45" name="Google Shape;545;p94"/>
          <p:cNvSpPr txBox="1"/>
          <p:nvPr/>
        </p:nvSpPr>
        <p:spPr>
          <a:xfrm>
            <a:off x="484625" y="914400"/>
            <a:ext cx="3925800" cy="3886200"/>
          </a:xfrm>
          <a:prstGeom prst="rect">
            <a:avLst/>
          </a:prstGeom>
          <a:noFill/>
          <a:ln>
            <a:noFill/>
          </a:ln>
        </p:spPr>
        <p:txBody>
          <a:bodyPr anchorCtr="0" anchor="ctr" bIns="91425" lIns="91425" spcFirstLastPara="1" rIns="91425" wrap="square" tIns="91425">
            <a:noAutofit/>
          </a:bodyPr>
          <a:lstStyle/>
          <a:p>
            <a:pPr indent="0" lvl="0" marL="457200" marR="0" rtl="0" algn="just">
              <a:lnSpc>
                <a:spcPct val="115000"/>
              </a:lnSpc>
              <a:spcBef>
                <a:spcPts val="1000"/>
              </a:spcBef>
              <a:spcAft>
                <a:spcPts val="0"/>
              </a:spcAft>
              <a:buNone/>
            </a:pPr>
            <a:r>
              <a:rPr b="1" lang="en" sz="1000">
                <a:solidFill>
                  <a:srgbClr val="F2AB2F"/>
                </a:solidFill>
                <a:latin typeface="Montserrat"/>
                <a:ea typeface="Montserrat"/>
                <a:cs typeface="Montserrat"/>
                <a:sym typeface="Montserrat"/>
              </a:rPr>
              <a:t>2. Cr</a:t>
            </a:r>
            <a:r>
              <a:rPr b="1" lang="en" sz="1000">
                <a:solidFill>
                  <a:srgbClr val="F2AB2F"/>
                </a:solidFill>
                <a:latin typeface="Montserrat"/>
                <a:ea typeface="Montserrat"/>
                <a:cs typeface="Montserrat"/>
                <a:sym typeface="Montserrat"/>
              </a:rPr>
              <a:t>eational Design Pattern</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Memberikan cara untuk membuat instance object untuk situasi tertentu .</a:t>
            </a:r>
            <a:endParaRPr sz="1000">
              <a:solidFill>
                <a:srgbClr val="434343"/>
              </a:solidFill>
              <a:latin typeface="Montserrat"/>
              <a:ea typeface="Montserrat"/>
              <a:cs typeface="Montserrat"/>
              <a:sym typeface="Montserrat"/>
            </a:endParaRPr>
          </a:p>
          <a:p>
            <a:pPr indent="0" lvl="0" marL="457200" marR="0" rtl="0" algn="just">
              <a:lnSpc>
                <a:spcPct val="115000"/>
              </a:lnSpc>
              <a:spcBef>
                <a:spcPts val="1000"/>
              </a:spcBef>
              <a:spcAft>
                <a:spcPts val="0"/>
              </a:spcAft>
              <a:buNone/>
            </a:pP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Contoh: Singletone, Factory, Abstract Factory, Builder, Prototype.</a:t>
            </a:r>
            <a:endParaRPr sz="1000">
              <a:solidFill>
                <a:srgbClr val="434343"/>
              </a:solidFill>
              <a:latin typeface="Montserrat"/>
              <a:ea typeface="Montserrat"/>
              <a:cs typeface="Montserrat"/>
              <a:sym typeface="Montserrat"/>
            </a:endParaRPr>
          </a:p>
        </p:txBody>
      </p:sp>
      <p:pic>
        <p:nvPicPr>
          <p:cNvPr id="546" name="Google Shape;546;p94"/>
          <p:cNvPicPr preferRelativeResize="0"/>
          <p:nvPr/>
        </p:nvPicPr>
        <p:blipFill>
          <a:blip r:embed="rId4">
            <a:alphaModFix/>
          </a:blip>
          <a:stretch>
            <a:fillRect/>
          </a:stretch>
        </p:blipFill>
        <p:spPr>
          <a:xfrm>
            <a:off x="4410475" y="1573762"/>
            <a:ext cx="4203172" cy="25674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0" name="Shape 550"/>
        <p:cNvGrpSpPr/>
        <p:nvPr/>
      </p:nvGrpSpPr>
      <p:grpSpPr>
        <a:xfrm>
          <a:off x="0" y="0"/>
          <a:ext cx="0" cy="0"/>
          <a:chOff x="0" y="0"/>
          <a:chExt cx="0" cy="0"/>
        </a:xfrm>
      </p:grpSpPr>
      <p:sp>
        <p:nvSpPr>
          <p:cNvPr id="551" name="Google Shape;551;p9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2" name="Google Shape;552;p9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3" name="Google Shape;553;p9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4" name="Google Shape;554;p9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55" name="Google Shape;555;p9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Tipe-tipe Pattern</a:t>
            </a:r>
            <a:endParaRPr b="1" i="0" sz="1100" u="none" cap="none" strike="noStrike">
              <a:solidFill>
                <a:srgbClr val="FFFFFF"/>
              </a:solidFill>
              <a:latin typeface="Montserrat"/>
              <a:ea typeface="Montserrat"/>
              <a:cs typeface="Montserrat"/>
              <a:sym typeface="Montserrat"/>
            </a:endParaRPr>
          </a:p>
        </p:txBody>
      </p:sp>
      <p:sp>
        <p:nvSpPr>
          <p:cNvPr id="556" name="Google Shape;556;p9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57" name="Google Shape;557;p9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58" name="Google Shape;558;p9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59" name="Google Shape;559;p9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60" name="Google Shape;560;p95"/>
          <p:cNvSpPr txBox="1"/>
          <p:nvPr/>
        </p:nvSpPr>
        <p:spPr>
          <a:xfrm>
            <a:off x="484625" y="914400"/>
            <a:ext cx="4064400" cy="1285800"/>
          </a:xfrm>
          <a:prstGeom prst="rect">
            <a:avLst/>
          </a:prstGeom>
          <a:noFill/>
          <a:ln>
            <a:noFill/>
          </a:ln>
        </p:spPr>
        <p:txBody>
          <a:bodyPr anchorCtr="0" anchor="ctr" bIns="91425" lIns="91425" spcFirstLastPara="1" rIns="91425" wrap="square" tIns="91425">
            <a:noAutofit/>
          </a:bodyPr>
          <a:lstStyle/>
          <a:p>
            <a:pPr indent="0" lvl="0" marL="457200" marR="0" rtl="0" algn="just">
              <a:lnSpc>
                <a:spcPct val="115000"/>
              </a:lnSpc>
              <a:spcBef>
                <a:spcPts val="1000"/>
              </a:spcBef>
              <a:spcAft>
                <a:spcPts val="0"/>
              </a:spcAft>
              <a:buNone/>
            </a:pPr>
            <a:r>
              <a:rPr b="1" lang="en" sz="1000">
                <a:solidFill>
                  <a:srgbClr val="F2AB2F"/>
                </a:solidFill>
                <a:latin typeface="Montserrat"/>
                <a:ea typeface="Montserrat"/>
                <a:cs typeface="Montserrat"/>
                <a:sym typeface="Montserrat"/>
              </a:rPr>
              <a:t>3. B</a:t>
            </a:r>
            <a:r>
              <a:rPr b="1" lang="en" sz="1000">
                <a:solidFill>
                  <a:srgbClr val="F2AB2F"/>
                </a:solidFill>
                <a:latin typeface="Montserrat"/>
                <a:ea typeface="Montserrat"/>
                <a:cs typeface="Montserrat"/>
                <a:sym typeface="Montserrat"/>
              </a:rPr>
              <a:t>ehavioral Design Pattern</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Memberikan cara untuk berkomunikasi antara object dengan class.</a:t>
            </a:r>
            <a:endParaRPr sz="1000">
              <a:solidFill>
                <a:srgbClr val="434343"/>
              </a:solidFill>
              <a:latin typeface="Montserrat"/>
              <a:ea typeface="Montserrat"/>
              <a:cs typeface="Montserrat"/>
              <a:sym typeface="Montserrat"/>
            </a:endParaRPr>
          </a:p>
          <a:p>
            <a:pPr indent="0" lvl="0" marL="457200" marR="0" rtl="0" algn="just">
              <a:lnSpc>
                <a:spcPct val="115000"/>
              </a:lnSpc>
              <a:spcBef>
                <a:spcPts val="1000"/>
              </a:spcBef>
              <a:spcAft>
                <a:spcPts val="0"/>
              </a:spcAft>
              <a:buNone/>
            </a:pP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Contoh: Mediator, Chain of Responsibility, Observer, Strategy, Command, State, Visitor.</a:t>
            </a:r>
            <a:endParaRPr sz="1000">
              <a:solidFill>
                <a:srgbClr val="434343"/>
              </a:solidFill>
              <a:latin typeface="Montserrat"/>
              <a:ea typeface="Montserrat"/>
              <a:cs typeface="Montserrat"/>
              <a:sym typeface="Montserrat"/>
            </a:endParaRPr>
          </a:p>
        </p:txBody>
      </p:sp>
      <p:pic>
        <p:nvPicPr>
          <p:cNvPr id="561" name="Google Shape;561;p95"/>
          <p:cNvPicPr preferRelativeResize="0"/>
          <p:nvPr/>
        </p:nvPicPr>
        <p:blipFill>
          <a:blip r:embed="rId4">
            <a:alphaModFix/>
          </a:blip>
          <a:stretch>
            <a:fillRect/>
          </a:stretch>
        </p:blipFill>
        <p:spPr>
          <a:xfrm>
            <a:off x="3092050" y="1651550"/>
            <a:ext cx="5521603" cy="3149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p9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7" name="Google Shape;567;p9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8" name="Google Shape;568;p9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9" name="Google Shape;569;p9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0" name="Google Shape;570;p9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Tipe-tipe Pattern</a:t>
            </a:r>
            <a:endParaRPr b="1" i="0" sz="1100" u="none" cap="none" strike="noStrike">
              <a:solidFill>
                <a:srgbClr val="FFFFFF"/>
              </a:solidFill>
              <a:latin typeface="Montserrat"/>
              <a:ea typeface="Montserrat"/>
              <a:cs typeface="Montserrat"/>
              <a:sym typeface="Montserrat"/>
            </a:endParaRPr>
          </a:p>
        </p:txBody>
      </p:sp>
      <p:sp>
        <p:nvSpPr>
          <p:cNvPr id="571" name="Google Shape;571;p9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2" name="Google Shape;572;p9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73" name="Google Shape;573;p9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74" name="Google Shape;574;p9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5" name="Google Shape;575;p96"/>
          <p:cNvSpPr txBox="1"/>
          <p:nvPr/>
        </p:nvSpPr>
        <p:spPr>
          <a:xfrm>
            <a:off x="498300" y="1055750"/>
            <a:ext cx="8115300" cy="2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lang="en" sz="1000">
                <a:solidFill>
                  <a:schemeClr val="dk1"/>
                </a:solidFill>
                <a:latin typeface="Montserrat"/>
                <a:ea typeface="Montserrat"/>
                <a:cs typeface="Montserrat"/>
                <a:sym typeface="Montserrat"/>
              </a:rPr>
              <a:t>Dari tiga kategori itu supaya makin kebayang, pembagian Design Pattern kita visualisasikan jadi begini :</a:t>
            </a:r>
            <a:endParaRPr b="1" sz="1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600"/>
              <a:buFont typeface="Arial"/>
              <a:buNone/>
            </a:pPr>
            <a:r>
              <a:t/>
            </a:r>
            <a:endParaRPr b="1" sz="1000">
              <a:solidFill>
                <a:schemeClr val="dk1"/>
              </a:solidFill>
              <a:latin typeface="Montserrat"/>
              <a:ea typeface="Montserrat"/>
              <a:cs typeface="Montserrat"/>
              <a:sym typeface="Montserrat"/>
            </a:endParaRPr>
          </a:p>
        </p:txBody>
      </p:sp>
      <p:sp>
        <p:nvSpPr>
          <p:cNvPr id="576" name="Google Shape;576;p96"/>
          <p:cNvSpPr/>
          <p:nvPr/>
        </p:nvSpPr>
        <p:spPr>
          <a:xfrm>
            <a:off x="3099775" y="1611163"/>
            <a:ext cx="2461800" cy="356100"/>
          </a:xfrm>
          <a:prstGeom prst="roundRect">
            <a:avLst>
              <a:gd fmla="val 16667" name="adj"/>
            </a:avLst>
          </a:prstGeom>
          <a:solidFill>
            <a:srgbClr val="7436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Types of Design Pattern</a:t>
            </a:r>
            <a:endParaRPr b="1">
              <a:solidFill>
                <a:srgbClr val="FFFFFF"/>
              </a:solidFill>
              <a:latin typeface="Roboto"/>
              <a:ea typeface="Roboto"/>
              <a:cs typeface="Roboto"/>
              <a:sym typeface="Roboto"/>
            </a:endParaRPr>
          </a:p>
        </p:txBody>
      </p:sp>
      <p:sp>
        <p:nvSpPr>
          <p:cNvPr id="577" name="Google Shape;577;p96"/>
          <p:cNvSpPr/>
          <p:nvPr/>
        </p:nvSpPr>
        <p:spPr>
          <a:xfrm>
            <a:off x="1308526" y="2085850"/>
            <a:ext cx="1098000" cy="597600"/>
          </a:xfrm>
          <a:prstGeom prst="roundRect">
            <a:avLst>
              <a:gd fmla="val 16667" name="adj"/>
            </a:avLst>
          </a:prstGeom>
          <a:solidFill>
            <a:srgbClr val="7436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Creational</a:t>
            </a:r>
            <a:endParaRPr b="1" sz="1100">
              <a:solidFill>
                <a:srgbClr val="FFFFFF"/>
              </a:solidFill>
              <a:latin typeface="Roboto"/>
              <a:ea typeface="Roboto"/>
              <a:cs typeface="Roboto"/>
              <a:sym typeface="Roboto"/>
            </a:endParaRPr>
          </a:p>
        </p:txBody>
      </p:sp>
      <p:sp>
        <p:nvSpPr>
          <p:cNvPr id="578" name="Google Shape;578;p96"/>
          <p:cNvSpPr/>
          <p:nvPr/>
        </p:nvSpPr>
        <p:spPr>
          <a:xfrm>
            <a:off x="3775184" y="2498575"/>
            <a:ext cx="1098000" cy="597600"/>
          </a:xfrm>
          <a:prstGeom prst="roundRect">
            <a:avLst>
              <a:gd fmla="val 16667" name="adj"/>
            </a:avLst>
          </a:prstGeom>
          <a:solidFill>
            <a:srgbClr val="7436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Structural</a:t>
            </a:r>
            <a:endParaRPr b="1" sz="1100">
              <a:solidFill>
                <a:srgbClr val="FFFFFF"/>
              </a:solidFill>
              <a:latin typeface="Roboto"/>
              <a:ea typeface="Roboto"/>
              <a:cs typeface="Roboto"/>
              <a:sym typeface="Roboto"/>
            </a:endParaRPr>
          </a:p>
        </p:txBody>
      </p:sp>
      <p:sp>
        <p:nvSpPr>
          <p:cNvPr id="579" name="Google Shape;579;p96"/>
          <p:cNvSpPr/>
          <p:nvPr/>
        </p:nvSpPr>
        <p:spPr>
          <a:xfrm>
            <a:off x="6377417" y="2085850"/>
            <a:ext cx="1098000" cy="597600"/>
          </a:xfrm>
          <a:prstGeom prst="roundRect">
            <a:avLst>
              <a:gd fmla="val 16667" name="adj"/>
            </a:avLst>
          </a:prstGeom>
          <a:solidFill>
            <a:srgbClr val="7436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Behavioural</a:t>
            </a:r>
            <a:endParaRPr b="1" sz="1100">
              <a:solidFill>
                <a:srgbClr val="FFFFFF"/>
              </a:solidFill>
              <a:latin typeface="Roboto"/>
              <a:ea typeface="Roboto"/>
              <a:cs typeface="Roboto"/>
              <a:sym typeface="Roboto"/>
            </a:endParaRPr>
          </a:p>
        </p:txBody>
      </p:sp>
      <p:sp>
        <p:nvSpPr>
          <p:cNvPr id="580" name="Google Shape;580;p96"/>
          <p:cNvSpPr txBox="1"/>
          <p:nvPr/>
        </p:nvSpPr>
        <p:spPr>
          <a:xfrm>
            <a:off x="1095275" y="2683450"/>
            <a:ext cx="1891800" cy="997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Singleton</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Factory</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Abstract Factory</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Builder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Prototype</a:t>
            </a:r>
            <a:endParaRPr sz="1200">
              <a:solidFill>
                <a:schemeClr val="dk1"/>
              </a:solidFill>
              <a:latin typeface="Montserrat"/>
              <a:ea typeface="Montserrat"/>
              <a:cs typeface="Montserrat"/>
              <a:sym typeface="Montserrat"/>
            </a:endParaRPr>
          </a:p>
        </p:txBody>
      </p:sp>
      <p:sp>
        <p:nvSpPr>
          <p:cNvPr id="581" name="Google Shape;581;p96"/>
          <p:cNvSpPr txBox="1"/>
          <p:nvPr/>
        </p:nvSpPr>
        <p:spPr>
          <a:xfrm>
            <a:off x="3566675" y="3096075"/>
            <a:ext cx="1891800" cy="997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Adapter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Composite</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Flyweight</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Proxy</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Facade</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Bridge</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Decorator</a:t>
            </a:r>
            <a:endParaRPr sz="1200">
              <a:solidFill>
                <a:schemeClr val="dk1"/>
              </a:solidFill>
              <a:latin typeface="Montserrat"/>
              <a:ea typeface="Montserrat"/>
              <a:cs typeface="Montserrat"/>
              <a:sym typeface="Montserrat"/>
            </a:endParaRPr>
          </a:p>
        </p:txBody>
      </p:sp>
      <p:sp>
        <p:nvSpPr>
          <p:cNvPr id="582" name="Google Shape;582;p96"/>
          <p:cNvSpPr txBox="1"/>
          <p:nvPr/>
        </p:nvSpPr>
        <p:spPr>
          <a:xfrm>
            <a:off x="6241850" y="2683450"/>
            <a:ext cx="2695500" cy="997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Mediator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Chain of Responsibility</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Observer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Strategy</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Command</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State</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Visitor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Interpreter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Iterator</a:t>
            </a:r>
            <a:endParaRPr sz="1200">
              <a:solidFill>
                <a:schemeClr val="dk1"/>
              </a:solidFill>
              <a:latin typeface="Montserrat"/>
              <a:ea typeface="Montserrat"/>
              <a:cs typeface="Montserrat"/>
              <a:sym typeface="Montserrat"/>
            </a:endParaRPr>
          </a:p>
          <a:p>
            <a:pPr indent="-304800" lvl="0" marL="457200" marR="0" rtl="0" algn="l">
              <a:lnSpc>
                <a:spcPct val="100000"/>
              </a:lnSpc>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Memento</a:t>
            </a:r>
            <a:endParaRPr sz="1200">
              <a:solidFill>
                <a:schemeClr val="dk1"/>
              </a:solidFill>
              <a:latin typeface="Montserrat"/>
              <a:ea typeface="Montserrat"/>
              <a:cs typeface="Montserrat"/>
              <a:sym typeface="Montserrat"/>
            </a:endParaRPr>
          </a:p>
        </p:txBody>
      </p:sp>
      <p:cxnSp>
        <p:nvCxnSpPr>
          <p:cNvPr id="583" name="Google Shape;583;p96"/>
          <p:cNvCxnSpPr/>
          <p:nvPr/>
        </p:nvCxnSpPr>
        <p:spPr>
          <a:xfrm flipH="1">
            <a:off x="2020075" y="1764713"/>
            <a:ext cx="1079700" cy="246900"/>
          </a:xfrm>
          <a:prstGeom prst="straightConnector1">
            <a:avLst/>
          </a:prstGeom>
          <a:noFill/>
          <a:ln cap="flat" cmpd="sng" w="19050">
            <a:solidFill>
              <a:srgbClr val="A667A5"/>
            </a:solidFill>
            <a:prstDash val="solid"/>
            <a:round/>
            <a:headEnd len="med" w="med" type="none"/>
            <a:tailEnd len="med" w="med" type="triangle"/>
          </a:ln>
        </p:spPr>
      </p:cxnSp>
      <p:cxnSp>
        <p:nvCxnSpPr>
          <p:cNvPr id="584" name="Google Shape;584;p96"/>
          <p:cNvCxnSpPr>
            <a:stCxn id="576" idx="2"/>
            <a:endCxn id="578" idx="0"/>
          </p:cNvCxnSpPr>
          <p:nvPr/>
        </p:nvCxnSpPr>
        <p:spPr>
          <a:xfrm flipH="1">
            <a:off x="4324075" y="1967263"/>
            <a:ext cx="6600" cy="531300"/>
          </a:xfrm>
          <a:prstGeom prst="straightConnector1">
            <a:avLst/>
          </a:prstGeom>
          <a:noFill/>
          <a:ln cap="flat" cmpd="sng" w="19050">
            <a:solidFill>
              <a:srgbClr val="A667A5"/>
            </a:solidFill>
            <a:prstDash val="solid"/>
            <a:round/>
            <a:headEnd len="med" w="med" type="none"/>
            <a:tailEnd len="med" w="med" type="triangle"/>
          </a:ln>
        </p:spPr>
      </p:cxnSp>
      <p:cxnSp>
        <p:nvCxnSpPr>
          <p:cNvPr id="585" name="Google Shape;585;p96"/>
          <p:cNvCxnSpPr/>
          <p:nvPr/>
        </p:nvCxnSpPr>
        <p:spPr>
          <a:xfrm>
            <a:off x="5561575" y="1764713"/>
            <a:ext cx="1126800" cy="272400"/>
          </a:xfrm>
          <a:prstGeom prst="straightConnector1">
            <a:avLst/>
          </a:prstGeom>
          <a:noFill/>
          <a:ln cap="flat" cmpd="sng" w="19050">
            <a:solidFill>
              <a:srgbClr val="A667A5"/>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589" name="Shape 589"/>
        <p:cNvGrpSpPr/>
        <p:nvPr/>
      </p:nvGrpSpPr>
      <p:grpSpPr>
        <a:xfrm>
          <a:off x="0" y="0"/>
          <a:ext cx="0" cy="0"/>
          <a:chOff x="0" y="0"/>
          <a:chExt cx="0" cy="0"/>
        </a:xfrm>
      </p:grpSpPr>
      <p:sp>
        <p:nvSpPr>
          <p:cNvPr id="590" name="Google Shape;590;p9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1" name="Google Shape;591;p9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2" name="Google Shape;592;p9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3" name="Google Shape;593;p9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4" name="Google Shape;594;p9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sz="1100">
              <a:solidFill>
                <a:srgbClr val="FFFFFF"/>
              </a:solidFill>
              <a:latin typeface="Montserrat"/>
              <a:ea typeface="Montserrat"/>
              <a:cs typeface="Montserrat"/>
              <a:sym typeface="Montserrat"/>
            </a:endParaRPr>
          </a:p>
        </p:txBody>
      </p:sp>
      <p:sp>
        <p:nvSpPr>
          <p:cNvPr id="595" name="Google Shape;595;p9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6" name="Google Shape;596;p9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597" name="Google Shape;597;p9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598" name="Google Shape;598;p9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99" name="Google Shape;599;p97"/>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By the way, anyways, busway.. selain Design Pattern, ada juga nih satu pola design yang punya cakupan lebih luas. </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Iya, sama-sama bisa jadi solusi buat pengembangan aplikasi, namanya </a:t>
            </a:r>
            <a:r>
              <a:rPr b="1" lang="en">
                <a:solidFill>
                  <a:schemeClr val="accent1"/>
                </a:solidFill>
                <a:latin typeface="Montserrat"/>
                <a:ea typeface="Montserrat"/>
                <a:cs typeface="Montserrat"/>
                <a:sym typeface="Montserrat"/>
              </a:rPr>
              <a:t>Architecture Pattern.</a:t>
            </a:r>
            <a:endParaRPr b="1">
              <a:solidFill>
                <a:srgbClr val="FFFFFF"/>
              </a:solidFill>
              <a:latin typeface="Montserrat"/>
              <a:ea typeface="Montserrat"/>
              <a:cs typeface="Montserrat"/>
              <a:sym typeface="Montserrat"/>
            </a:endParaRPr>
          </a:p>
        </p:txBody>
      </p:sp>
      <p:pic>
        <p:nvPicPr>
          <p:cNvPr id="600" name="Google Shape;600;p97"/>
          <p:cNvPicPr preferRelativeResize="0"/>
          <p:nvPr/>
        </p:nvPicPr>
        <p:blipFill rotWithShape="1">
          <a:blip r:embed="rId4">
            <a:alphaModFix/>
          </a:blip>
          <a:srcRect b="0" l="24703" r="24140" t="0"/>
          <a:stretch/>
        </p:blipFill>
        <p:spPr>
          <a:xfrm>
            <a:off x="1082900" y="774675"/>
            <a:ext cx="2795951" cy="4165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4" name="Shape 604"/>
        <p:cNvGrpSpPr/>
        <p:nvPr/>
      </p:nvGrpSpPr>
      <p:grpSpPr>
        <a:xfrm>
          <a:off x="0" y="0"/>
          <a:ext cx="0" cy="0"/>
          <a:chOff x="0" y="0"/>
          <a:chExt cx="0" cy="0"/>
        </a:xfrm>
      </p:grpSpPr>
      <p:sp>
        <p:nvSpPr>
          <p:cNvPr id="605" name="Google Shape;605;p9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6" name="Google Shape;606;p9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7" name="Google Shape;607;p9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8" name="Google Shape;608;p9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9" name="Google Shape;609;p9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10" name="Google Shape;610;p9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1" name="Google Shape;611;p9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12" name="Google Shape;612;p9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13" name="Google Shape;613;p9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14" name="Google Shape;614;p9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Architecture Pattern?</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Architecture pattern merupakan sebuah</a:t>
            </a:r>
            <a:r>
              <a:rPr b="1" lang="en" sz="1000">
                <a:solidFill>
                  <a:srgbClr val="434343"/>
                </a:solidFill>
                <a:latin typeface="Montserrat"/>
                <a:ea typeface="Montserrat"/>
                <a:cs typeface="Montserrat"/>
                <a:sym typeface="Montserrat"/>
              </a:rPr>
              <a:t> penjelasan abstrak tentang bagaimana struktur aplikasi akan dibuat</a:t>
            </a:r>
            <a:r>
              <a:rPr lang="en" sz="1000">
                <a:solidFill>
                  <a:srgbClr val="434343"/>
                </a:solidFill>
                <a:latin typeface="Montserrat"/>
                <a:ea typeface="Montserrat"/>
                <a:cs typeface="Montserrat"/>
                <a:sym typeface="Montserrat"/>
              </a:rPr>
              <a:t>.</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Kalau kita mengambil referensi dari wikipedia bahasa inggris, Architecture Pattern merupakan solusi umum yang bisa digunakan kembali untuk masalah pada arsitektur perangkat lunak. </a:t>
            </a:r>
            <a:endParaRPr sz="1000">
              <a:solidFill>
                <a:srgbClr val="434343"/>
              </a:solidFill>
              <a:latin typeface="Montserrat"/>
              <a:ea typeface="Montserrat"/>
              <a:cs typeface="Montserrat"/>
              <a:sym typeface="Montserrat"/>
            </a:endParaRPr>
          </a:p>
        </p:txBody>
      </p:sp>
      <p:pic>
        <p:nvPicPr>
          <p:cNvPr id="615" name="Google Shape;615;p98"/>
          <p:cNvPicPr preferRelativeResize="0"/>
          <p:nvPr/>
        </p:nvPicPr>
        <p:blipFill>
          <a:blip r:embed="rId4">
            <a:alphaModFix/>
          </a:blip>
          <a:stretch>
            <a:fillRect/>
          </a:stretch>
        </p:blipFill>
        <p:spPr>
          <a:xfrm>
            <a:off x="5368000" y="1258625"/>
            <a:ext cx="3247553" cy="31112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9" name="Shape 619"/>
        <p:cNvGrpSpPr/>
        <p:nvPr/>
      </p:nvGrpSpPr>
      <p:grpSpPr>
        <a:xfrm>
          <a:off x="0" y="0"/>
          <a:ext cx="0" cy="0"/>
          <a:chOff x="0" y="0"/>
          <a:chExt cx="0" cy="0"/>
        </a:xfrm>
      </p:grpSpPr>
      <p:sp>
        <p:nvSpPr>
          <p:cNvPr id="620" name="Google Shape;620;p9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1" name="Google Shape;621;p9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2" name="Google Shape;622;p9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3" name="Google Shape;623;p9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24" name="Google Shape;624;p9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25" name="Google Shape;625;p9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6" name="Google Shape;626;p9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27" name="Google Shape;627;p9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28" name="Google Shape;628;p9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29" name="Google Shape;629;p99"/>
          <p:cNvSpPr txBox="1"/>
          <p:nvPr/>
        </p:nvSpPr>
        <p:spPr>
          <a:xfrm>
            <a:off x="484625" y="914400"/>
            <a:ext cx="39228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Architecture pattern merupakan pattern yang digunakan pada layout aplikasi secara keseluruhan. Dimana  semuanya memiliki kelebihan dan kekurangannya masing-masing.</a:t>
            </a:r>
            <a:endParaRPr sz="1000">
              <a:solidFill>
                <a:srgbClr val="434343"/>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Architecture pattern sangat mirip dengan design pattern, tetapi memiliki </a:t>
            </a:r>
            <a:r>
              <a:rPr b="1" lang="en" sz="1000">
                <a:solidFill>
                  <a:srgbClr val="434343"/>
                </a:solidFill>
                <a:latin typeface="Montserrat"/>
                <a:ea typeface="Montserrat"/>
                <a:cs typeface="Montserrat"/>
                <a:sym typeface="Montserrat"/>
              </a:rPr>
              <a:t>cakupan yang lebih luas</a:t>
            </a:r>
            <a:r>
              <a:rPr lang="en" sz="1000">
                <a:solidFill>
                  <a:srgbClr val="434343"/>
                </a:solidFill>
                <a:latin typeface="Montserrat"/>
                <a:ea typeface="Montserrat"/>
                <a:cs typeface="Montserrat"/>
                <a:sym typeface="Montserrat"/>
              </a:rPr>
              <a:t>.</a:t>
            </a:r>
            <a:endParaRPr sz="1000">
              <a:solidFill>
                <a:srgbClr val="434343"/>
              </a:solidFill>
              <a:latin typeface="Montserrat"/>
              <a:ea typeface="Montserrat"/>
              <a:cs typeface="Montserrat"/>
              <a:sym typeface="Montserrat"/>
            </a:endParaRPr>
          </a:p>
        </p:txBody>
      </p:sp>
      <p:pic>
        <p:nvPicPr>
          <p:cNvPr id="630" name="Google Shape;630;p99"/>
          <p:cNvPicPr preferRelativeResize="0"/>
          <p:nvPr/>
        </p:nvPicPr>
        <p:blipFill>
          <a:blip r:embed="rId4">
            <a:alphaModFix/>
          </a:blip>
          <a:stretch>
            <a:fillRect/>
          </a:stretch>
        </p:blipFill>
        <p:spPr>
          <a:xfrm>
            <a:off x="4407425" y="1626524"/>
            <a:ext cx="4203172" cy="2682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46" name="Shape 346"/>
        <p:cNvGrpSpPr/>
        <p:nvPr/>
      </p:nvGrpSpPr>
      <p:grpSpPr>
        <a:xfrm>
          <a:off x="0" y="0"/>
          <a:ext cx="0" cy="0"/>
          <a:chOff x="0" y="0"/>
          <a:chExt cx="0" cy="0"/>
        </a:xfrm>
      </p:grpSpPr>
      <p:sp>
        <p:nvSpPr>
          <p:cNvPr id="347" name="Google Shape;347;p82"/>
          <p:cNvSpPr txBox="1"/>
          <p:nvPr/>
        </p:nvSpPr>
        <p:spPr>
          <a:xfrm>
            <a:off x="1786200" y="831375"/>
            <a:ext cx="5571600" cy="6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ontserrat"/>
                <a:ea typeface="Montserrat"/>
                <a:cs typeface="Montserrat"/>
                <a:sym typeface="Montserrat"/>
              </a:rPr>
              <a:t>Selamat datang di </a:t>
            </a:r>
            <a:r>
              <a:rPr b="1" lang="en">
                <a:solidFill>
                  <a:schemeClr val="accent1"/>
                </a:solidFill>
                <a:latin typeface="Montserrat"/>
                <a:ea typeface="Montserrat"/>
                <a:cs typeface="Montserrat"/>
                <a:sym typeface="Montserrat"/>
              </a:rPr>
              <a:t>Chapter 6 Topic 2 </a:t>
            </a:r>
            <a:r>
              <a:rPr b="1" i="1" lang="en">
                <a:solidFill>
                  <a:schemeClr val="lt1"/>
                </a:solidFill>
                <a:latin typeface="Montserrat"/>
                <a:ea typeface="Montserrat"/>
                <a:cs typeface="Montserrat"/>
                <a:sym typeface="Montserrat"/>
              </a:rPr>
              <a:t>online course</a:t>
            </a:r>
            <a:r>
              <a:rPr b="1" lang="en">
                <a:solidFill>
                  <a:schemeClr val="lt1"/>
                </a:solidFill>
                <a:latin typeface="Montserrat"/>
                <a:ea typeface="Montserrat"/>
                <a:cs typeface="Montserrat"/>
                <a:sym typeface="Montserrat"/>
              </a:rPr>
              <a:t> </a:t>
            </a:r>
            <a:r>
              <a:rPr b="1" lang="en">
                <a:solidFill>
                  <a:schemeClr val="accent1"/>
                </a:solidFill>
                <a:latin typeface="Montserrat"/>
                <a:ea typeface="Montserrat"/>
                <a:cs typeface="Montserrat"/>
                <a:sym typeface="Montserrat"/>
              </a:rPr>
              <a:t>Android Developer</a:t>
            </a:r>
            <a:r>
              <a:rPr b="1" lang="en">
                <a:solidFill>
                  <a:schemeClr val="lt1"/>
                </a:solidFill>
                <a:latin typeface="Montserrat"/>
                <a:ea typeface="Montserrat"/>
                <a:cs typeface="Montserrat"/>
                <a:sym typeface="Montserrat"/>
              </a:rPr>
              <a:t> dari Binar Academy!</a:t>
            </a:r>
            <a:endParaRPr b="1">
              <a:solidFill>
                <a:srgbClr val="FFFFFF"/>
              </a:solidFill>
              <a:latin typeface="Montserrat"/>
              <a:ea typeface="Montserrat"/>
              <a:cs typeface="Montserrat"/>
              <a:sym typeface="Montserrat"/>
            </a:endParaRPr>
          </a:p>
        </p:txBody>
      </p:sp>
      <p:pic>
        <p:nvPicPr>
          <p:cNvPr id="348" name="Google Shape;348;p82"/>
          <p:cNvPicPr preferRelativeResize="0"/>
          <p:nvPr/>
        </p:nvPicPr>
        <p:blipFill rotWithShape="1">
          <a:blip r:embed="rId3">
            <a:alphaModFix/>
          </a:blip>
          <a:srcRect b="0" l="1765" r="1755" t="0"/>
          <a:stretch/>
        </p:blipFill>
        <p:spPr>
          <a:xfrm>
            <a:off x="2929476" y="1696850"/>
            <a:ext cx="3285048" cy="2921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4" name="Shape 634"/>
        <p:cNvGrpSpPr/>
        <p:nvPr/>
      </p:nvGrpSpPr>
      <p:grpSpPr>
        <a:xfrm>
          <a:off x="0" y="0"/>
          <a:ext cx="0" cy="0"/>
          <a:chOff x="0" y="0"/>
          <a:chExt cx="0" cy="0"/>
        </a:xfrm>
      </p:grpSpPr>
      <p:sp>
        <p:nvSpPr>
          <p:cNvPr id="635" name="Google Shape;635;p10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6" name="Google Shape;636;p10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7" name="Google Shape;637;p10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8" name="Google Shape;638;p10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9" name="Google Shape;639;p10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40" name="Google Shape;640;p10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1" name="Google Shape;641;p10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42" name="Google Shape;642;p10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43" name="Google Shape;643;p10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44" name="Google Shape;644;p100"/>
          <p:cNvSpPr txBox="1"/>
          <p:nvPr/>
        </p:nvSpPr>
        <p:spPr>
          <a:xfrm>
            <a:off x="484625" y="913600"/>
            <a:ext cx="4151400" cy="3887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aja tuh contohnya </a:t>
            </a:r>
            <a:r>
              <a:rPr b="1" lang="en" sz="1600">
                <a:solidFill>
                  <a:schemeClr val="accent6"/>
                </a:solidFill>
                <a:latin typeface="Montserrat"/>
                <a:ea typeface="Montserrat"/>
                <a:cs typeface="Montserrat"/>
                <a:sym typeface="Montserrat"/>
              </a:rPr>
              <a:t>Architecture</a:t>
            </a:r>
            <a:r>
              <a:rPr b="1" lang="en" sz="1600">
                <a:solidFill>
                  <a:schemeClr val="accent6"/>
                </a:solidFill>
                <a:latin typeface="Montserrat"/>
                <a:ea typeface="Montserrat"/>
                <a:cs typeface="Montserrat"/>
                <a:sym typeface="Montserrat"/>
              </a:rPr>
              <a:t> Pattern?</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Di dunia ini banyak bingits Architecture Pattern, salah satunya kita bisa melihat lebih jelas di</a:t>
            </a:r>
            <a:r>
              <a:rPr lang="en" sz="1000" u="sng">
                <a:solidFill>
                  <a:schemeClr val="hlink"/>
                </a:solidFill>
                <a:latin typeface="Montserrat"/>
                <a:ea typeface="Montserrat"/>
                <a:cs typeface="Montserrat"/>
                <a:sym typeface="Montserrat"/>
                <a:hlinkClick r:id="rId4"/>
              </a:rPr>
              <a:t> Wikipedia</a:t>
            </a:r>
            <a:r>
              <a:rPr lang="en" sz="1000">
                <a:solidFill>
                  <a:srgbClr val="434343"/>
                </a:solidFill>
                <a:latin typeface="Montserrat"/>
                <a:ea typeface="Montserrat"/>
                <a:cs typeface="Montserrat"/>
                <a:sym typeface="Montserrat"/>
              </a:rPr>
              <a:t>. </a:t>
            </a:r>
            <a:endParaRPr sz="1000">
              <a:solidFill>
                <a:srgbClr val="434343"/>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Beberapa diantaranya mungkin udah nggak asing lagi buat kita :</a:t>
            </a:r>
            <a:endParaRPr sz="1000">
              <a:solidFill>
                <a:srgbClr val="434343"/>
              </a:solidFill>
              <a:latin typeface="Montserrat"/>
              <a:ea typeface="Montserrat"/>
              <a:cs typeface="Montserrat"/>
              <a:sym typeface="Montserrat"/>
            </a:endParaRPr>
          </a:p>
          <a:p>
            <a:pPr indent="-292100" lvl="0" marL="457200" rtl="0" algn="just">
              <a:lnSpc>
                <a:spcPct val="115000"/>
              </a:lnSpc>
              <a:spcBef>
                <a:spcPts val="1200"/>
              </a:spcBef>
              <a:spcAft>
                <a:spcPts val="0"/>
              </a:spcAft>
              <a:buSzPts val="1000"/>
              <a:buFont typeface="Montserrat"/>
              <a:buAutoNum type="arabicPeriod"/>
            </a:pPr>
            <a:r>
              <a:rPr lang="en" sz="1000" u="sng">
                <a:solidFill>
                  <a:schemeClr val="hlink"/>
                </a:solidFill>
                <a:latin typeface="Montserrat"/>
                <a:ea typeface="Montserrat"/>
                <a:cs typeface="Montserrat"/>
                <a:sym typeface="Montserrat"/>
                <a:hlinkClick r:id="rId5"/>
              </a:rPr>
              <a:t>Layered Pattern</a:t>
            </a:r>
            <a:endParaRPr sz="1000" u="sng">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SzPts val="1000"/>
              <a:buFont typeface="Montserrat"/>
              <a:buAutoNum type="arabicPeriod"/>
            </a:pPr>
            <a:r>
              <a:rPr lang="en" sz="1000" u="sng">
                <a:solidFill>
                  <a:schemeClr val="hlink"/>
                </a:solidFill>
                <a:latin typeface="Montserrat"/>
                <a:ea typeface="Montserrat"/>
                <a:cs typeface="Montserrat"/>
                <a:sym typeface="Montserrat"/>
                <a:hlinkClick r:id="rId6"/>
              </a:rPr>
              <a:t>Client-server Pattern</a:t>
            </a:r>
            <a:endParaRPr sz="1000" u="sng">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SzPts val="1000"/>
              <a:buFont typeface="Montserrat"/>
              <a:buAutoNum type="arabicPeriod"/>
            </a:pPr>
            <a:r>
              <a:rPr lang="en" sz="1000" u="sng">
                <a:solidFill>
                  <a:schemeClr val="hlink"/>
                </a:solidFill>
                <a:latin typeface="Montserrat"/>
                <a:ea typeface="Montserrat"/>
                <a:cs typeface="Montserrat"/>
                <a:sym typeface="Montserrat"/>
                <a:hlinkClick r:id="rId7"/>
              </a:rPr>
              <a:t>Naked Object Pattern</a:t>
            </a:r>
            <a:endParaRPr sz="1000" u="sng">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SzPts val="1000"/>
              <a:buFont typeface="Montserrat"/>
              <a:buAutoNum type="arabicPeriod"/>
            </a:pPr>
            <a:r>
              <a:rPr lang="en" sz="1000" u="sng">
                <a:solidFill>
                  <a:schemeClr val="hlink"/>
                </a:solidFill>
                <a:latin typeface="Montserrat"/>
                <a:ea typeface="Montserrat"/>
                <a:cs typeface="Montserrat"/>
                <a:sym typeface="Montserrat"/>
                <a:hlinkClick r:id="rId8"/>
              </a:rPr>
              <a:t>Peer-to-peer Pattern</a:t>
            </a:r>
            <a:endParaRPr sz="1000" u="sng">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Clr>
                <a:srgbClr val="434343"/>
              </a:buClr>
              <a:buSzPts val="1000"/>
              <a:buFont typeface="Montserrat"/>
              <a:buAutoNum type="arabicPeriod"/>
            </a:pPr>
            <a:r>
              <a:rPr lang="en" sz="1000" u="sng">
                <a:solidFill>
                  <a:schemeClr val="hlink"/>
                </a:solidFill>
                <a:latin typeface="Montserrat"/>
                <a:ea typeface="Montserrat"/>
                <a:cs typeface="Montserrat"/>
                <a:sym typeface="Montserrat"/>
                <a:hlinkClick r:id="rId9"/>
              </a:rPr>
              <a:t>Model-View-Controller (MVC)</a:t>
            </a:r>
            <a:r>
              <a:rPr lang="en" sz="1000">
                <a:solidFill>
                  <a:srgbClr val="434343"/>
                </a:solidFill>
                <a:latin typeface="Montserrat"/>
                <a:ea typeface="Montserrat"/>
                <a:cs typeface="Montserrat"/>
                <a:sym typeface="Montserrat"/>
              </a:rPr>
              <a:t>,</a:t>
            </a:r>
            <a:r>
              <a:rPr lang="en" sz="1000">
                <a:solidFill>
                  <a:srgbClr val="434343"/>
                </a:solidFill>
                <a:uFill>
                  <a:noFill/>
                </a:uFill>
                <a:latin typeface="Montserrat"/>
                <a:ea typeface="Montserrat"/>
                <a:cs typeface="Montserrat"/>
                <a:sym typeface="Montserrat"/>
                <a:hlinkClick r:id="rId10">
                  <a:extLst>
                    <a:ext uri="{A12FA001-AC4F-418D-AE19-62706E023703}">
                      <ahyp:hlinkClr val="tx"/>
                    </a:ext>
                  </a:extLst>
                </a:hlinkClick>
              </a:rPr>
              <a:t> </a:t>
            </a:r>
            <a:endParaRPr sz="1000">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Clr>
                <a:srgbClr val="434343"/>
              </a:buClr>
              <a:buSzPts val="1000"/>
              <a:buFont typeface="Montserrat"/>
              <a:buAutoNum type="arabicPeriod"/>
            </a:pPr>
            <a:r>
              <a:rPr lang="en" sz="1000" u="sng">
                <a:solidFill>
                  <a:schemeClr val="hlink"/>
                </a:solidFill>
                <a:latin typeface="Montserrat"/>
                <a:ea typeface="Montserrat"/>
                <a:cs typeface="Montserrat"/>
                <a:sym typeface="Montserrat"/>
                <a:hlinkClick r:id="rId11"/>
              </a:rPr>
              <a:t>Presentation-Abstraction-Control (PAC)</a:t>
            </a:r>
            <a:r>
              <a:rPr lang="en" sz="1000">
                <a:solidFill>
                  <a:srgbClr val="434343"/>
                </a:solidFill>
                <a:latin typeface="Montserrat"/>
                <a:ea typeface="Montserrat"/>
                <a:cs typeface="Montserrat"/>
                <a:sym typeface="Montserrat"/>
              </a:rPr>
              <a:t>,</a:t>
            </a:r>
            <a:r>
              <a:rPr lang="en" sz="1000">
                <a:solidFill>
                  <a:srgbClr val="434343"/>
                </a:solidFill>
                <a:uFill>
                  <a:noFill/>
                </a:uFill>
                <a:latin typeface="Montserrat"/>
                <a:ea typeface="Montserrat"/>
                <a:cs typeface="Montserrat"/>
                <a:sym typeface="Montserrat"/>
                <a:hlinkClick r:id="rId12">
                  <a:extLst>
                    <a:ext uri="{A12FA001-AC4F-418D-AE19-62706E023703}">
                      <ahyp:hlinkClr val="tx"/>
                    </a:ext>
                  </a:extLst>
                </a:hlinkClick>
              </a:rPr>
              <a:t> </a:t>
            </a:r>
            <a:endParaRPr sz="1000">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Clr>
                <a:srgbClr val="434343"/>
              </a:buClr>
              <a:buSzPts val="1000"/>
              <a:buFont typeface="Montserrat"/>
              <a:buAutoNum type="arabicPeriod"/>
            </a:pPr>
            <a:r>
              <a:rPr lang="en" sz="1000" u="sng">
                <a:solidFill>
                  <a:schemeClr val="hlink"/>
                </a:solidFill>
                <a:latin typeface="Montserrat"/>
                <a:ea typeface="Montserrat"/>
                <a:cs typeface="Montserrat"/>
                <a:sym typeface="Montserrat"/>
                <a:hlinkClick r:id="rId13"/>
              </a:rPr>
              <a:t>Model-View-Presenter (MVP)</a:t>
            </a:r>
            <a:r>
              <a:rPr lang="en" sz="1000">
                <a:solidFill>
                  <a:srgbClr val="434343"/>
                </a:solidFill>
                <a:latin typeface="Montserrat"/>
                <a:ea typeface="Montserrat"/>
                <a:cs typeface="Montserrat"/>
                <a:sym typeface="Montserrat"/>
              </a:rPr>
              <a:t>, dan</a:t>
            </a:r>
            <a:r>
              <a:rPr lang="en" sz="1000">
                <a:solidFill>
                  <a:srgbClr val="434343"/>
                </a:solidFill>
                <a:uFill>
                  <a:noFill/>
                </a:uFill>
                <a:latin typeface="Montserrat"/>
                <a:ea typeface="Montserrat"/>
                <a:cs typeface="Montserrat"/>
                <a:sym typeface="Montserrat"/>
                <a:hlinkClick r:id="rId14">
                  <a:extLst>
                    <a:ext uri="{A12FA001-AC4F-418D-AE19-62706E023703}">
                      <ahyp:hlinkClr val="tx"/>
                    </a:ext>
                  </a:extLst>
                </a:hlinkClick>
              </a:rPr>
              <a:t> </a:t>
            </a:r>
            <a:endParaRPr sz="1000">
              <a:solidFill>
                <a:srgbClr val="434343"/>
              </a:solidFill>
              <a:latin typeface="Montserrat"/>
              <a:ea typeface="Montserrat"/>
              <a:cs typeface="Montserrat"/>
              <a:sym typeface="Montserrat"/>
            </a:endParaRPr>
          </a:p>
          <a:p>
            <a:pPr indent="-292100" lvl="0" marL="457200" rtl="0" algn="just">
              <a:lnSpc>
                <a:spcPct val="115000"/>
              </a:lnSpc>
              <a:spcBef>
                <a:spcPts val="0"/>
              </a:spcBef>
              <a:spcAft>
                <a:spcPts val="0"/>
              </a:spcAft>
              <a:buSzPts val="1000"/>
              <a:buFont typeface="Montserrat"/>
              <a:buAutoNum type="arabicPeriod"/>
            </a:pPr>
            <a:r>
              <a:rPr lang="en" sz="1000" u="sng">
                <a:solidFill>
                  <a:schemeClr val="hlink"/>
                </a:solidFill>
                <a:latin typeface="Montserrat"/>
                <a:ea typeface="Montserrat"/>
                <a:cs typeface="Montserrat"/>
                <a:sym typeface="Montserrat"/>
                <a:hlinkClick r:id="rId15"/>
              </a:rPr>
              <a:t>Model-View-ViewModel (MVVM) pattern</a:t>
            </a:r>
            <a:endParaRPr sz="1000">
              <a:solidFill>
                <a:srgbClr val="434343"/>
              </a:solidFill>
              <a:latin typeface="Montserrat"/>
              <a:ea typeface="Montserrat"/>
              <a:cs typeface="Montserrat"/>
              <a:sym typeface="Montserrat"/>
            </a:endParaRPr>
          </a:p>
        </p:txBody>
      </p:sp>
      <p:pic>
        <p:nvPicPr>
          <p:cNvPr id="645" name="Google Shape;645;p100"/>
          <p:cNvPicPr preferRelativeResize="0"/>
          <p:nvPr/>
        </p:nvPicPr>
        <p:blipFill>
          <a:blip r:embed="rId16">
            <a:alphaModFix/>
          </a:blip>
          <a:stretch>
            <a:fillRect/>
          </a:stretch>
        </p:blipFill>
        <p:spPr>
          <a:xfrm>
            <a:off x="4788425" y="1523267"/>
            <a:ext cx="3825224" cy="281100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9" name="Shape 649"/>
        <p:cNvGrpSpPr/>
        <p:nvPr/>
      </p:nvGrpSpPr>
      <p:grpSpPr>
        <a:xfrm>
          <a:off x="0" y="0"/>
          <a:ext cx="0" cy="0"/>
          <a:chOff x="0" y="0"/>
          <a:chExt cx="0" cy="0"/>
        </a:xfrm>
      </p:grpSpPr>
      <p:sp>
        <p:nvSpPr>
          <p:cNvPr id="650" name="Google Shape;650;p10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1" name="Google Shape;651;p10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2" name="Google Shape;652;p10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3" name="Google Shape;653;p10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54" name="Google Shape;654;p10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55" name="Google Shape;655;p10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6" name="Google Shape;656;p10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57" name="Google Shape;657;p10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58" name="Google Shape;658;p10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59" name="Google Shape;659;p101"/>
          <p:cNvSpPr txBox="1"/>
          <p:nvPr/>
        </p:nvSpPr>
        <p:spPr>
          <a:xfrm>
            <a:off x="484625" y="914400"/>
            <a:ext cx="4148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Tapi tenang, kita akan fokus ke 3 pattern aja kok~</a:t>
            </a:r>
            <a:r>
              <a:rPr lang="en" sz="1000">
                <a:solidFill>
                  <a:srgbClr val="434343"/>
                </a:solidFill>
                <a:latin typeface="Montserrat"/>
                <a:ea typeface="Montserrat"/>
                <a:cs typeface="Montserrat"/>
                <a:sym typeface="Montserrat"/>
              </a:rPr>
              <a:t> </a:t>
            </a:r>
            <a:endParaRPr sz="1000">
              <a:solidFill>
                <a:srgbClr val="434343"/>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Yes, bener. Dari beragam contoh sebelumnya, kita pilih Pattern MVC, MVP dan MVVM yang menjadi tiga paling populer dalam pengembangan software. </a:t>
            </a:r>
            <a:endParaRPr sz="1000">
              <a:solidFill>
                <a:srgbClr val="434343"/>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rgbClr val="434343"/>
                </a:solidFill>
                <a:latin typeface="Montserrat"/>
                <a:ea typeface="Montserrat"/>
                <a:cs typeface="Montserrat"/>
                <a:sym typeface="Montserrat"/>
              </a:rPr>
              <a:t>Berhubung kita lagi belajar </a:t>
            </a:r>
            <a:r>
              <a:rPr lang="en" sz="1000">
                <a:solidFill>
                  <a:srgbClr val="434343"/>
                </a:solidFill>
                <a:latin typeface="Montserrat"/>
                <a:ea typeface="Montserrat"/>
                <a:cs typeface="Montserrat"/>
                <a:sym typeface="Montserrat"/>
              </a:rPr>
              <a:t>pengembangan aplikasi android, tentunya udah cukup familiar kan sama tiga istilah itu?</a:t>
            </a:r>
            <a:endParaRPr sz="1000">
              <a:solidFill>
                <a:srgbClr val="434343"/>
              </a:solidFill>
              <a:latin typeface="Montserrat"/>
              <a:ea typeface="Montserrat"/>
              <a:cs typeface="Montserrat"/>
              <a:sym typeface="Montserrat"/>
            </a:endParaRPr>
          </a:p>
        </p:txBody>
      </p:sp>
      <p:pic>
        <p:nvPicPr>
          <p:cNvPr id="660" name="Google Shape;660;p101"/>
          <p:cNvPicPr preferRelativeResize="0"/>
          <p:nvPr/>
        </p:nvPicPr>
        <p:blipFill>
          <a:blip r:embed="rId4">
            <a:alphaModFix/>
          </a:blip>
          <a:stretch>
            <a:fillRect/>
          </a:stretch>
        </p:blipFill>
        <p:spPr>
          <a:xfrm>
            <a:off x="5636625" y="914400"/>
            <a:ext cx="2740059" cy="3886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4" name="Shape 664"/>
        <p:cNvGrpSpPr/>
        <p:nvPr/>
      </p:nvGrpSpPr>
      <p:grpSpPr>
        <a:xfrm>
          <a:off x="0" y="0"/>
          <a:ext cx="0" cy="0"/>
          <a:chOff x="0" y="0"/>
          <a:chExt cx="0" cy="0"/>
        </a:xfrm>
      </p:grpSpPr>
      <p:sp>
        <p:nvSpPr>
          <p:cNvPr id="665" name="Google Shape;665;p10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6" name="Google Shape;666;p10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7" name="Google Shape;667;p10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8" name="Google Shape;668;p10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9" name="Google Shape;669;p10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70" name="Google Shape;670;p10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1" name="Google Shape;671;p10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72" name="Google Shape;672;p10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73" name="Google Shape;673;p10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74" name="Google Shape;674;p102"/>
          <p:cNvSpPr txBox="1"/>
          <p:nvPr/>
        </p:nvSpPr>
        <p:spPr>
          <a:xfrm>
            <a:off x="484625" y="914400"/>
            <a:ext cx="4148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Sebelum lebih jauh, k</a:t>
            </a:r>
            <a:r>
              <a:rPr lang="en" sz="1000">
                <a:solidFill>
                  <a:srgbClr val="434343"/>
                </a:solidFill>
                <a:latin typeface="Montserrat"/>
                <a:ea typeface="Montserrat"/>
                <a:cs typeface="Montserrat"/>
                <a:sym typeface="Montserrat"/>
              </a:rPr>
              <a:t>etiga pola arsitektur tadi memiliki tujuan yang sama, yaitu:  </a:t>
            </a:r>
            <a:endParaRPr sz="1000">
              <a:solidFill>
                <a:srgbClr val="434343"/>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rgbClr val="434343"/>
                </a:solidFill>
                <a:latin typeface="Montserrat"/>
                <a:ea typeface="Montserrat"/>
                <a:cs typeface="Montserrat"/>
                <a:sym typeface="Montserrat"/>
              </a:rPr>
              <a:t>“</a:t>
            </a:r>
            <a:r>
              <a:rPr i="1" lang="en" sz="1000">
                <a:solidFill>
                  <a:srgbClr val="434343"/>
                </a:solidFill>
                <a:latin typeface="Montserrat"/>
                <a:ea typeface="Montserrat"/>
                <a:cs typeface="Montserrat"/>
                <a:sym typeface="Montserrat"/>
              </a:rPr>
              <a:t>menyusun kode pada sebuah project sedemikian rupa sehingga bagian code yang terpisah dapat diuji dengan mudah, dan aplikasi menjadi cukup fleksibel untuk pengembangan selanjutnya.</a:t>
            </a:r>
            <a:r>
              <a:rPr lang="en" sz="1000">
                <a:solidFill>
                  <a:srgbClr val="434343"/>
                </a:solidFill>
                <a:latin typeface="Montserrat"/>
                <a:ea typeface="Montserrat"/>
                <a:cs typeface="Montserrat"/>
                <a:sym typeface="Montserrat"/>
              </a:rPr>
              <a:t>”</a:t>
            </a:r>
            <a:endParaRPr sz="1000">
              <a:solidFill>
                <a:srgbClr val="434343"/>
              </a:solidFill>
              <a:latin typeface="Montserrat"/>
              <a:ea typeface="Montserrat"/>
              <a:cs typeface="Montserrat"/>
              <a:sym typeface="Montserrat"/>
            </a:endParaRPr>
          </a:p>
        </p:txBody>
      </p:sp>
      <p:pic>
        <p:nvPicPr>
          <p:cNvPr id="675" name="Google Shape;675;p102"/>
          <p:cNvPicPr preferRelativeResize="0"/>
          <p:nvPr/>
        </p:nvPicPr>
        <p:blipFill rotWithShape="1">
          <a:blip r:embed="rId4">
            <a:alphaModFix/>
          </a:blip>
          <a:srcRect b="0" l="0" r="0" t="11134"/>
          <a:stretch/>
        </p:blipFill>
        <p:spPr>
          <a:xfrm>
            <a:off x="4938125" y="1440100"/>
            <a:ext cx="3464702" cy="3284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9" name="Shape 679"/>
        <p:cNvGrpSpPr/>
        <p:nvPr/>
      </p:nvGrpSpPr>
      <p:grpSpPr>
        <a:xfrm>
          <a:off x="0" y="0"/>
          <a:ext cx="0" cy="0"/>
          <a:chOff x="0" y="0"/>
          <a:chExt cx="0" cy="0"/>
        </a:xfrm>
      </p:grpSpPr>
      <p:sp>
        <p:nvSpPr>
          <p:cNvPr id="680" name="Google Shape;680;p10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1" name="Google Shape;681;p10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2" name="Google Shape;682;p10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3" name="Google Shape;683;p10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4" name="Google Shape;684;p10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Pattern</a:t>
            </a:r>
            <a:endParaRPr b="1" i="0" sz="1100" u="none" cap="none" strike="noStrike">
              <a:solidFill>
                <a:srgbClr val="FFFFFF"/>
              </a:solidFill>
              <a:latin typeface="Montserrat"/>
              <a:ea typeface="Montserrat"/>
              <a:cs typeface="Montserrat"/>
              <a:sym typeface="Montserrat"/>
            </a:endParaRPr>
          </a:p>
        </p:txBody>
      </p:sp>
      <p:sp>
        <p:nvSpPr>
          <p:cNvPr id="685" name="Google Shape;685;p10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6" name="Google Shape;686;p10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687" name="Google Shape;687;p10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688" name="Google Shape;688;p10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89" name="Google Shape;689;p103"/>
          <p:cNvSpPr txBox="1"/>
          <p:nvPr/>
        </p:nvSpPr>
        <p:spPr>
          <a:xfrm>
            <a:off x="507450" y="990600"/>
            <a:ext cx="8129100" cy="1023600"/>
          </a:xfrm>
          <a:prstGeom prst="rect">
            <a:avLst/>
          </a:prstGeom>
          <a:noFill/>
          <a:ln>
            <a:noFill/>
          </a:ln>
        </p:spPr>
        <p:txBody>
          <a:bodyPr anchorCtr="0" anchor="ctr" bIns="91425" lIns="91425" spcFirstLastPara="1" rIns="108025" wrap="square" tIns="91425">
            <a:spAutoFit/>
          </a:bodyPr>
          <a:lstStyle/>
          <a:p>
            <a:pPr indent="0" lvl="0" marL="0" rtl="0" algn="ctr">
              <a:lnSpc>
                <a:spcPct val="115000"/>
              </a:lnSpc>
              <a:spcBef>
                <a:spcPts val="1200"/>
              </a:spcBef>
              <a:spcAft>
                <a:spcPts val="0"/>
              </a:spcAft>
              <a:buNone/>
            </a:pPr>
            <a:r>
              <a:rPr lang="en" sz="1000">
                <a:solidFill>
                  <a:srgbClr val="434343"/>
                </a:solidFill>
                <a:latin typeface="Montserrat"/>
                <a:ea typeface="Montserrat"/>
                <a:cs typeface="Montserrat"/>
                <a:sym typeface="Montserrat"/>
              </a:rPr>
              <a:t>Model-View-Presenter (MVP) merupakan pattern yang diturunkan dari </a:t>
            </a:r>
            <a:r>
              <a:rPr lang="en" sz="1000">
                <a:solidFill>
                  <a:srgbClr val="434343"/>
                </a:solidFill>
                <a:latin typeface="Montserrat"/>
                <a:ea typeface="Montserrat"/>
                <a:cs typeface="Montserrat"/>
                <a:sym typeface="Montserrat"/>
              </a:rPr>
              <a:t>Model-View-Controller (MVC). Sehingga antara MVP dan MVC ini punya keterkaitan. </a:t>
            </a:r>
            <a:endParaRPr sz="1000">
              <a:solidFill>
                <a:srgbClr val="434343"/>
              </a:solidFill>
              <a:latin typeface="Montserrat"/>
              <a:ea typeface="Montserrat"/>
              <a:cs typeface="Montserrat"/>
              <a:sym typeface="Montserrat"/>
            </a:endParaRPr>
          </a:p>
          <a:p>
            <a:pPr indent="0" lvl="0" marL="0" rtl="0" algn="ctr">
              <a:lnSpc>
                <a:spcPct val="115000"/>
              </a:lnSpc>
              <a:spcBef>
                <a:spcPts val="1200"/>
              </a:spcBef>
              <a:spcAft>
                <a:spcPts val="1200"/>
              </a:spcAft>
              <a:buNone/>
            </a:pPr>
            <a:r>
              <a:rPr lang="en" sz="1000">
                <a:solidFill>
                  <a:srgbClr val="434343"/>
                </a:solidFill>
                <a:latin typeface="Montserrat"/>
                <a:ea typeface="Montserrat"/>
                <a:cs typeface="Montserrat"/>
                <a:sym typeface="Montserrat"/>
              </a:rPr>
              <a:t>Namun khusus di topik ini, pembahasan MVC akan berputar disitu dan khusus buat praktek implementasi pada aplikasi Android, kita hanya fokus di Model-View-Presenter (MVP) </a:t>
            </a:r>
            <a:r>
              <a:rPr lang="en" sz="1000">
                <a:solidFill>
                  <a:srgbClr val="434343"/>
                </a:solidFill>
                <a:latin typeface="Montserrat"/>
                <a:ea typeface="Montserrat"/>
                <a:cs typeface="Montserrat"/>
                <a:sym typeface="Montserrat"/>
              </a:rPr>
              <a:t>dan Model-View-ViewModel (MVVM) aja.</a:t>
            </a:r>
            <a:endParaRPr sz="1000">
              <a:solidFill>
                <a:srgbClr val="434343"/>
              </a:solidFill>
              <a:latin typeface="Montserrat"/>
              <a:ea typeface="Montserrat"/>
              <a:cs typeface="Montserrat"/>
              <a:sym typeface="Montserrat"/>
            </a:endParaRPr>
          </a:p>
        </p:txBody>
      </p:sp>
      <p:pic>
        <p:nvPicPr>
          <p:cNvPr id="690" name="Google Shape;690;p103"/>
          <p:cNvPicPr preferRelativeResize="0"/>
          <p:nvPr/>
        </p:nvPicPr>
        <p:blipFill>
          <a:blip r:embed="rId4">
            <a:alphaModFix/>
          </a:blip>
          <a:stretch>
            <a:fillRect/>
          </a:stretch>
        </p:blipFill>
        <p:spPr>
          <a:xfrm>
            <a:off x="2136066" y="2139825"/>
            <a:ext cx="5733509" cy="2553200"/>
          </a:xfrm>
          <a:prstGeom prst="rect">
            <a:avLst/>
          </a:prstGeom>
          <a:noFill/>
          <a:ln>
            <a:noFill/>
          </a:ln>
        </p:spPr>
      </p:pic>
      <p:sp>
        <p:nvSpPr>
          <p:cNvPr id="691" name="Google Shape;691;p103"/>
          <p:cNvSpPr/>
          <p:nvPr/>
        </p:nvSpPr>
        <p:spPr>
          <a:xfrm>
            <a:off x="4048600" y="2232225"/>
            <a:ext cx="3651600" cy="2496000"/>
          </a:xfrm>
          <a:prstGeom prst="roundRect">
            <a:avLst>
              <a:gd fmla="val 694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695" name="Shape 695"/>
        <p:cNvGrpSpPr/>
        <p:nvPr/>
      </p:nvGrpSpPr>
      <p:grpSpPr>
        <a:xfrm>
          <a:off x="0" y="0"/>
          <a:ext cx="0" cy="0"/>
          <a:chOff x="0" y="0"/>
          <a:chExt cx="0" cy="0"/>
        </a:xfrm>
      </p:grpSpPr>
      <p:sp>
        <p:nvSpPr>
          <p:cNvPr id="696" name="Google Shape;696;p10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7" name="Google Shape;697;p10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8" name="Google Shape;698;p10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9" name="Google Shape;699;p10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00" name="Google Shape;700;p10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MVP</a:t>
            </a:r>
            <a:endParaRPr b="1" i="0" sz="1100" u="none" cap="none" strike="noStrike">
              <a:solidFill>
                <a:srgbClr val="FFFFFF"/>
              </a:solidFill>
              <a:latin typeface="Montserrat"/>
              <a:ea typeface="Montserrat"/>
              <a:cs typeface="Montserrat"/>
              <a:sym typeface="Montserrat"/>
            </a:endParaRPr>
          </a:p>
        </p:txBody>
      </p:sp>
      <p:sp>
        <p:nvSpPr>
          <p:cNvPr id="701" name="Google Shape;701;p10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2" name="Google Shape;702;p10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03" name="Google Shape;703;p10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04" name="Google Shape;704;p10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05" name="Google Shape;705;p104"/>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Architecture Pattern yang akan kita pelajari pada topic ini adalah MVP dan juga</a:t>
            </a:r>
            <a:r>
              <a:rPr b="1" lang="en">
                <a:solidFill>
                  <a:schemeClr val="lt1"/>
                </a:solidFill>
                <a:latin typeface="Montserrat"/>
                <a:ea typeface="Montserrat"/>
                <a:cs typeface="Montserrat"/>
                <a:sym typeface="Montserrat"/>
              </a:rPr>
              <a:t> MVVM.</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Pertama bin utama,  kita coba mempelajari </a:t>
            </a:r>
            <a:r>
              <a:rPr b="1" lang="en">
                <a:solidFill>
                  <a:schemeClr val="accent1"/>
                </a:solidFill>
                <a:latin typeface="Montserrat"/>
                <a:ea typeface="Montserrat"/>
                <a:cs typeface="Montserrat"/>
                <a:sym typeface="Montserrat"/>
              </a:rPr>
              <a:t>Model-View-Presenter (MVP)</a:t>
            </a:r>
            <a:r>
              <a:rPr b="1" lang="en">
                <a:solidFill>
                  <a:schemeClr val="lt1"/>
                </a:solidFill>
                <a:latin typeface="Montserrat"/>
                <a:ea typeface="Montserrat"/>
                <a:cs typeface="Montserrat"/>
                <a:sym typeface="Montserrat"/>
              </a:rPr>
              <a:t> dulu, let’s go 🏃🏻🏃🏻🏃🏻</a:t>
            </a:r>
            <a:endParaRPr b="1">
              <a:solidFill>
                <a:schemeClr val="lt1"/>
              </a:solidFill>
              <a:latin typeface="Montserrat"/>
              <a:ea typeface="Montserrat"/>
              <a:cs typeface="Montserrat"/>
              <a:sym typeface="Montserrat"/>
            </a:endParaRPr>
          </a:p>
        </p:txBody>
      </p:sp>
      <p:pic>
        <p:nvPicPr>
          <p:cNvPr id="706" name="Google Shape;706;p104"/>
          <p:cNvPicPr preferRelativeResize="0"/>
          <p:nvPr/>
        </p:nvPicPr>
        <p:blipFill>
          <a:blip r:embed="rId4">
            <a:alphaModFix/>
          </a:blip>
          <a:stretch>
            <a:fillRect/>
          </a:stretch>
        </p:blipFill>
        <p:spPr>
          <a:xfrm>
            <a:off x="1260424" y="1055700"/>
            <a:ext cx="2593050" cy="41726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sp>
        <p:nvSpPr>
          <p:cNvPr id="711" name="Google Shape;711;p10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2" name="Google Shape;712;p10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3" name="Google Shape;713;p10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4" name="Google Shape;714;p10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5" name="Google Shape;715;p10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MVP</a:t>
            </a:r>
            <a:endParaRPr b="1" i="0" sz="1100" u="none" cap="none" strike="noStrike">
              <a:solidFill>
                <a:srgbClr val="FFFFFF"/>
              </a:solidFill>
              <a:latin typeface="Montserrat"/>
              <a:ea typeface="Montserrat"/>
              <a:cs typeface="Montserrat"/>
              <a:sym typeface="Montserrat"/>
            </a:endParaRPr>
          </a:p>
        </p:txBody>
      </p:sp>
      <p:sp>
        <p:nvSpPr>
          <p:cNvPr id="716" name="Google Shape;716;p10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17" name="Google Shape;717;p10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18" name="Google Shape;718;p10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19" name="Google Shape;719;p10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20" name="Google Shape;720;p105"/>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Apa itu Pattern MVP?</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sz="1000">
                <a:solidFill>
                  <a:srgbClr val="434343"/>
                </a:solidFill>
                <a:latin typeface="Montserrat"/>
                <a:ea typeface="Montserrat"/>
                <a:cs typeface="Montserrat"/>
                <a:sym typeface="Montserrat"/>
              </a:rPr>
              <a:t>MVP </a:t>
            </a:r>
            <a:r>
              <a:rPr lang="en" sz="1000">
                <a:solidFill>
                  <a:srgbClr val="434343"/>
                </a:solidFill>
                <a:latin typeface="Montserrat"/>
                <a:ea typeface="Montserrat"/>
                <a:cs typeface="Montserrat"/>
                <a:sym typeface="Montserrat"/>
              </a:rPr>
              <a:t>merupakan pattern yang diturunkan dari pattern sebelumnya yaitu Model-View-Controller (MVC), dimana Controller digantikan oleh Presenter.</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Pada MVP, View tidak diberikan akses untuk langsung ke Model, berbeda dengan MVC yang dapat langsung ke Model. </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Pada MVP, View </a:t>
            </a:r>
            <a:r>
              <a:rPr b="1" lang="en" sz="1000">
                <a:solidFill>
                  <a:srgbClr val="434343"/>
                </a:solidFill>
                <a:latin typeface="Montserrat"/>
                <a:ea typeface="Montserrat"/>
                <a:cs typeface="Montserrat"/>
                <a:sym typeface="Montserrat"/>
              </a:rPr>
              <a:t>harus melalui Presenter terlebih dahulu </a:t>
            </a:r>
            <a:r>
              <a:rPr lang="en" sz="1000">
                <a:solidFill>
                  <a:srgbClr val="434343"/>
                </a:solidFill>
                <a:latin typeface="Montserrat"/>
                <a:ea typeface="Montserrat"/>
                <a:cs typeface="Montserrat"/>
                <a:sym typeface="Montserrat"/>
              </a:rPr>
              <a:t>untuk mengakses View. Dimana yang Presenter ini merupakan sebuah class interface.</a:t>
            </a:r>
            <a:endParaRPr sz="1000">
              <a:solidFill>
                <a:srgbClr val="434343"/>
              </a:solidFill>
              <a:latin typeface="Montserrat"/>
              <a:ea typeface="Montserrat"/>
              <a:cs typeface="Montserrat"/>
              <a:sym typeface="Montserrat"/>
            </a:endParaRPr>
          </a:p>
        </p:txBody>
      </p:sp>
      <p:pic>
        <p:nvPicPr>
          <p:cNvPr id="721" name="Google Shape;721;p105"/>
          <p:cNvPicPr preferRelativeResize="0"/>
          <p:nvPr/>
        </p:nvPicPr>
        <p:blipFill>
          <a:blip r:embed="rId4">
            <a:alphaModFix/>
          </a:blip>
          <a:stretch>
            <a:fillRect/>
          </a:stretch>
        </p:blipFill>
        <p:spPr>
          <a:xfrm>
            <a:off x="890675" y="1148226"/>
            <a:ext cx="3409026" cy="34341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5" name="Shape 725"/>
        <p:cNvGrpSpPr/>
        <p:nvPr/>
      </p:nvGrpSpPr>
      <p:grpSpPr>
        <a:xfrm>
          <a:off x="0" y="0"/>
          <a:ext cx="0" cy="0"/>
          <a:chOff x="0" y="0"/>
          <a:chExt cx="0" cy="0"/>
        </a:xfrm>
      </p:grpSpPr>
      <p:sp>
        <p:nvSpPr>
          <p:cNvPr id="726" name="Google Shape;726;p10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7" name="Google Shape;727;p10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8" name="Google Shape;728;p10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29" name="Google Shape;729;p10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0" name="Google Shape;730;p10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MVP</a:t>
            </a:r>
            <a:endParaRPr b="1" i="0" sz="1100" u="none" cap="none" strike="noStrike">
              <a:solidFill>
                <a:srgbClr val="FFFFFF"/>
              </a:solidFill>
              <a:latin typeface="Montserrat"/>
              <a:ea typeface="Montserrat"/>
              <a:cs typeface="Montserrat"/>
              <a:sym typeface="Montserrat"/>
            </a:endParaRPr>
          </a:p>
        </p:txBody>
      </p:sp>
      <p:sp>
        <p:nvSpPr>
          <p:cNvPr id="731" name="Google Shape;731;p10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2" name="Google Shape;732;p10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33" name="Google Shape;733;p10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34" name="Google Shape;734;p10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35" name="Google Shape;735;p10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600">
                <a:solidFill>
                  <a:schemeClr val="accent6"/>
                </a:solidFill>
                <a:latin typeface="Montserrat"/>
                <a:ea typeface="Montserrat"/>
                <a:cs typeface="Montserrat"/>
                <a:sym typeface="Montserrat"/>
              </a:rPr>
              <a:t>Apa saja bagian dari MVP?</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rgbClr val="434343"/>
                </a:solidFill>
                <a:latin typeface="Montserrat"/>
                <a:ea typeface="Montserrat"/>
                <a:cs typeface="Montserrat"/>
                <a:sym typeface="Montserrat"/>
              </a:rPr>
              <a:t>Pada pattern ini, aplikasi terbagi menjadi tiga bagian:</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b="1" lang="en" sz="1000">
                <a:solidFill>
                  <a:srgbClr val="F2AB2F"/>
                </a:solidFill>
                <a:latin typeface="Montserrat"/>
                <a:ea typeface="Montserrat"/>
                <a:cs typeface="Montserrat"/>
                <a:sym typeface="Montserrat"/>
              </a:rPr>
              <a:t>Model</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Mewakili sekumpulan class yang menggambarkan business logic dan data. </a:t>
            </a:r>
            <a:endParaRPr sz="1000">
              <a:solidFill>
                <a:srgbClr val="434343"/>
              </a:solidFill>
              <a:latin typeface="Montserrat"/>
              <a:ea typeface="Montserrat"/>
              <a:cs typeface="Montserrat"/>
              <a:sym typeface="Montserrat"/>
            </a:endParaRPr>
          </a:p>
          <a:p>
            <a:pPr indent="0" lvl="0" marL="457200" marR="0" rtl="0" algn="just">
              <a:lnSpc>
                <a:spcPct val="115000"/>
              </a:lnSpc>
              <a:spcBef>
                <a:spcPts val="1000"/>
              </a:spcBef>
              <a:spcAft>
                <a:spcPts val="0"/>
              </a:spcAft>
              <a:buNone/>
            </a:pPr>
            <a:r>
              <a:rPr lang="en" sz="1000">
                <a:solidFill>
                  <a:srgbClr val="434343"/>
                </a:solidFill>
                <a:latin typeface="Montserrat"/>
                <a:ea typeface="Montserrat"/>
                <a:cs typeface="Montserrat"/>
                <a:sym typeface="Montserrat"/>
              </a:rPr>
              <a:t>Ini juga mendefinisikan aturan bisnis untuk data yang berarti data dapat diubah ataupun dimanipulasi.</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b="1" lang="en" sz="1000">
                <a:solidFill>
                  <a:srgbClr val="F2AB2F"/>
                </a:solidFill>
                <a:latin typeface="Montserrat"/>
                <a:ea typeface="Montserrat"/>
                <a:cs typeface="Montserrat"/>
                <a:sym typeface="Montserrat"/>
              </a:rPr>
              <a:t>View</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Komponen yang secara langsung berinteraksi dengan user seperti XML, Activity, Fragment, dsb. Di dalam View tidak mengandung logic seperti halnya Model.</a:t>
            </a:r>
            <a:endParaRPr sz="1000">
              <a:solidFill>
                <a:srgbClr val="434343"/>
              </a:solidFill>
              <a:latin typeface="Montserrat"/>
              <a:ea typeface="Montserrat"/>
              <a:cs typeface="Montserrat"/>
              <a:sym typeface="Montserrat"/>
            </a:endParaRPr>
          </a:p>
        </p:txBody>
      </p:sp>
      <p:pic>
        <p:nvPicPr>
          <p:cNvPr id="736" name="Google Shape;736;p106"/>
          <p:cNvPicPr preferRelativeResize="0"/>
          <p:nvPr/>
        </p:nvPicPr>
        <p:blipFill>
          <a:blip r:embed="rId4">
            <a:alphaModFix/>
          </a:blip>
          <a:stretch>
            <a:fillRect/>
          </a:stretch>
        </p:blipFill>
        <p:spPr>
          <a:xfrm>
            <a:off x="4788425" y="2064031"/>
            <a:ext cx="3825224" cy="21143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0" name="Shape 740"/>
        <p:cNvGrpSpPr/>
        <p:nvPr/>
      </p:nvGrpSpPr>
      <p:grpSpPr>
        <a:xfrm>
          <a:off x="0" y="0"/>
          <a:ext cx="0" cy="0"/>
          <a:chOff x="0" y="0"/>
          <a:chExt cx="0" cy="0"/>
        </a:xfrm>
      </p:grpSpPr>
      <p:sp>
        <p:nvSpPr>
          <p:cNvPr id="741" name="Google Shape;741;p10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2" name="Google Shape;742;p10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3" name="Google Shape;743;p10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4" name="Google Shape;744;p10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5" name="Google Shape;745;p10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MVP</a:t>
            </a:r>
            <a:endParaRPr b="1" i="0" sz="1100" u="none" cap="none" strike="noStrike">
              <a:solidFill>
                <a:srgbClr val="FFFFFF"/>
              </a:solidFill>
              <a:latin typeface="Montserrat"/>
              <a:ea typeface="Montserrat"/>
              <a:cs typeface="Montserrat"/>
              <a:sym typeface="Montserrat"/>
            </a:endParaRPr>
          </a:p>
        </p:txBody>
      </p:sp>
      <p:sp>
        <p:nvSpPr>
          <p:cNvPr id="746" name="Google Shape;746;p10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7" name="Google Shape;747;p10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48" name="Google Shape;748;p10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49" name="Google Shape;749;p10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50" name="Google Shape;750;p107"/>
          <p:cNvSpPr txBox="1"/>
          <p:nvPr/>
        </p:nvSpPr>
        <p:spPr>
          <a:xfrm>
            <a:off x="484625" y="914400"/>
            <a:ext cx="8103900" cy="1459200"/>
          </a:xfrm>
          <a:prstGeom prst="rect">
            <a:avLst/>
          </a:prstGeom>
          <a:noFill/>
          <a:ln>
            <a:noFill/>
          </a:ln>
        </p:spPr>
        <p:txBody>
          <a:bodyPr anchorCtr="0" anchor="ctr" bIns="91425" lIns="91425" spcFirstLastPara="1" rIns="91425" wrap="square" tIns="91425">
            <a:noAutofit/>
          </a:bodyPr>
          <a:lstStyle/>
          <a:p>
            <a:pPr indent="-292100" lvl="0" marL="457200" marR="0" rtl="0" algn="just">
              <a:lnSpc>
                <a:spcPct val="115000"/>
              </a:lnSpc>
              <a:spcBef>
                <a:spcPts val="0"/>
              </a:spcBef>
              <a:spcAft>
                <a:spcPts val="0"/>
              </a:spcAft>
              <a:buClr>
                <a:srgbClr val="434343"/>
              </a:buClr>
              <a:buSzPts val="1000"/>
              <a:buFont typeface="Roboto"/>
              <a:buChar char="●"/>
            </a:pPr>
            <a:r>
              <a:rPr b="1" lang="en" sz="1000">
                <a:solidFill>
                  <a:srgbClr val="F2AB2F"/>
                </a:solidFill>
                <a:latin typeface="Montserrat"/>
                <a:ea typeface="Montserrat"/>
                <a:cs typeface="Montserrat"/>
                <a:sym typeface="Montserrat"/>
              </a:rPr>
              <a:t>Presenter</a:t>
            </a:r>
            <a:r>
              <a:rPr lang="en" sz="1000">
                <a:solidFill>
                  <a:srgbClr val="F2AB2F"/>
                </a:solidFill>
                <a:latin typeface="Montserrat"/>
                <a:ea typeface="Montserrat"/>
                <a:cs typeface="Montserrat"/>
                <a:sym typeface="Montserrat"/>
              </a:rPr>
              <a:t>: </a:t>
            </a: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Berfungsi menerima input dari user melalui View, lalu memproses data user dengan bantuan Model dan meneruskan hasilnya kembali ke View. </a:t>
            </a:r>
            <a:endParaRPr sz="1000">
              <a:solidFill>
                <a:srgbClr val="434343"/>
              </a:solidFill>
              <a:latin typeface="Montserrat"/>
              <a:ea typeface="Montserrat"/>
              <a:cs typeface="Montserrat"/>
              <a:sym typeface="Montserrat"/>
            </a:endParaRPr>
          </a:p>
          <a:p>
            <a:pPr indent="0" lvl="0" marL="457200" marR="0" rtl="0" algn="just">
              <a:lnSpc>
                <a:spcPct val="115000"/>
              </a:lnSpc>
              <a:spcBef>
                <a:spcPts val="0"/>
              </a:spcBef>
              <a:spcAft>
                <a:spcPts val="0"/>
              </a:spcAft>
              <a:buNone/>
            </a:pPr>
            <a:br>
              <a:rPr lang="en" sz="1000">
                <a:solidFill>
                  <a:srgbClr val="434343"/>
                </a:solidFill>
                <a:latin typeface="Montserrat"/>
                <a:ea typeface="Montserrat"/>
                <a:cs typeface="Montserrat"/>
                <a:sym typeface="Montserrat"/>
              </a:rPr>
            </a:br>
            <a:r>
              <a:rPr lang="en" sz="1000">
                <a:solidFill>
                  <a:srgbClr val="434343"/>
                </a:solidFill>
                <a:latin typeface="Montserrat"/>
                <a:ea typeface="Montserrat"/>
                <a:cs typeface="Montserrat"/>
                <a:sym typeface="Montserrat"/>
              </a:rPr>
              <a:t>Presenter berkomunikasi melalui interface. Interface didefinisikan dalam class presenter.</a:t>
            </a:r>
            <a:endParaRPr sz="1000">
              <a:solidFill>
                <a:srgbClr val="434343"/>
              </a:solidFill>
              <a:latin typeface="Montserrat"/>
              <a:ea typeface="Montserrat"/>
              <a:cs typeface="Montserrat"/>
              <a:sym typeface="Montserrat"/>
            </a:endParaRPr>
          </a:p>
        </p:txBody>
      </p:sp>
      <p:pic>
        <p:nvPicPr>
          <p:cNvPr id="751" name="Google Shape;751;p107"/>
          <p:cNvPicPr preferRelativeResize="0"/>
          <p:nvPr/>
        </p:nvPicPr>
        <p:blipFill>
          <a:blip r:embed="rId4">
            <a:alphaModFix/>
          </a:blip>
          <a:stretch>
            <a:fillRect/>
          </a:stretch>
        </p:blipFill>
        <p:spPr>
          <a:xfrm>
            <a:off x="509675" y="2465962"/>
            <a:ext cx="8103977" cy="18162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5" name="Shape 755"/>
        <p:cNvGrpSpPr/>
        <p:nvPr/>
      </p:nvGrpSpPr>
      <p:grpSpPr>
        <a:xfrm>
          <a:off x="0" y="0"/>
          <a:ext cx="0" cy="0"/>
          <a:chOff x="0" y="0"/>
          <a:chExt cx="0" cy="0"/>
        </a:xfrm>
      </p:grpSpPr>
      <p:sp>
        <p:nvSpPr>
          <p:cNvPr id="756" name="Google Shape;756;p10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7" name="Google Shape;757;p10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8" name="Google Shape;758;p10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59" name="Google Shape;759;p10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0" name="Google Shape;760;p10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MVP</a:t>
            </a:r>
            <a:endParaRPr b="1" i="0" sz="1100" u="none" cap="none" strike="noStrike">
              <a:solidFill>
                <a:srgbClr val="FFFFFF"/>
              </a:solidFill>
              <a:latin typeface="Montserrat"/>
              <a:ea typeface="Montserrat"/>
              <a:cs typeface="Montserrat"/>
              <a:sym typeface="Montserrat"/>
            </a:endParaRPr>
          </a:p>
        </p:txBody>
      </p:sp>
      <p:sp>
        <p:nvSpPr>
          <p:cNvPr id="761" name="Google Shape;761;p10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62" name="Google Shape;762;p10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63" name="Google Shape;763;p10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64" name="Google Shape;764;p10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65" name="Google Shape;765;p10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sz="1600">
                <a:solidFill>
                  <a:schemeClr val="accent6"/>
                </a:solidFill>
                <a:latin typeface="Montserrat"/>
                <a:ea typeface="Montserrat"/>
                <a:cs typeface="Montserrat"/>
                <a:sym typeface="Montserrat"/>
              </a:rPr>
              <a:t>Apa nih untungnya pakai MVP?</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Dengan menggunakan MVP, code yang kita buat akan terlihat clean dan akan memudahkan maintenance aplikasi untuk kedepannya karena logic yang dipisah dari View.</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Cara ini akan meringankan beban dari View tersebut karena tidak melakukan hal-hal seperti request network, get data, dan lain-lainnya.</a:t>
            </a:r>
            <a:endParaRPr sz="1000">
              <a:solidFill>
                <a:srgbClr val="434343"/>
              </a:solidFill>
              <a:latin typeface="Montserrat"/>
              <a:ea typeface="Montserrat"/>
              <a:cs typeface="Montserrat"/>
              <a:sym typeface="Montserrat"/>
            </a:endParaRPr>
          </a:p>
        </p:txBody>
      </p:sp>
      <p:pic>
        <p:nvPicPr>
          <p:cNvPr id="766" name="Google Shape;766;p108"/>
          <p:cNvPicPr preferRelativeResize="0"/>
          <p:nvPr/>
        </p:nvPicPr>
        <p:blipFill>
          <a:blip r:embed="rId4">
            <a:alphaModFix/>
          </a:blip>
          <a:stretch>
            <a:fillRect/>
          </a:stretch>
        </p:blipFill>
        <p:spPr>
          <a:xfrm>
            <a:off x="4788425" y="1205197"/>
            <a:ext cx="3825224" cy="3447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770" name="Shape 770"/>
        <p:cNvGrpSpPr/>
        <p:nvPr/>
      </p:nvGrpSpPr>
      <p:grpSpPr>
        <a:xfrm>
          <a:off x="0" y="0"/>
          <a:ext cx="0" cy="0"/>
          <a:chOff x="0" y="0"/>
          <a:chExt cx="0" cy="0"/>
        </a:xfrm>
      </p:grpSpPr>
      <p:sp>
        <p:nvSpPr>
          <p:cNvPr id="771" name="Google Shape;771;p10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2" name="Google Shape;772;p10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3" name="Google Shape;773;p10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4" name="Google Shape;774;p10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5" name="Google Shape;775;p10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776" name="Google Shape;776;p10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77" name="Google Shape;777;p10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78" name="Google Shape;778;p10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79" name="Google Shape;779;p10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0" name="Google Shape;780;p109"/>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Coba recall dulu, MVC menggunakan Controller yang membuat View bisa langsung ke model.</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Sedangkan pada</a:t>
            </a:r>
            <a:r>
              <a:rPr b="1" lang="en">
                <a:solidFill>
                  <a:schemeClr val="lt1"/>
                </a:solidFill>
                <a:latin typeface="Montserrat"/>
                <a:ea typeface="Montserrat"/>
                <a:cs typeface="Montserrat"/>
                <a:sym typeface="Montserrat"/>
              </a:rPr>
              <a:t> MVP, View tuh harus melalui presenter dulu. </a:t>
            </a:r>
            <a:endParaRPr b="1">
              <a:solidFill>
                <a:schemeClr val="l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Sipp deh. Biar makin kebayang kita coba praktek </a:t>
            </a:r>
            <a:r>
              <a:rPr b="1" lang="en">
                <a:solidFill>
                  <a:srgbClr val="F2AB2F"/>
                </a:solidFill>
                <a:latin typeface="Montserrat"/>
                <a:ea typeface="Montserrat"/>
                <a:cs typeface="Montserrat"/>
                <a:sym typeface="Montserrat"/>
              </a:rPr>
              <a:t>implementasi</a:t>
            </a:r>
            <a:r>
              <a:rPr b="1" lang="en">
                <a:solidFill>
                  <a:srgbClr val="F2AB2F"/>
                </a:solidFill>
                <a:latin typeface="Montserrat"/>
                <a:ea typeface="Montserrat"/>
                <a:cs typeface="Montserrat"/>
                <a:sym typeface="Montserrat"/>
              </a:rPr>
              <a:t> MVP aja gimana?</a:t>
            </a:r>
            <a:endParaRPr b="1" i="0" u="none" cap="none" strike="noStrike">
              <a:solidFill>
                <a:srgbClr val="F2AB2F"/>
              </a:solidFill>
              <a:latin typeface="Montserrat"/>
              <a:ea typeface="Montserrat"/>
              <a:cs typeface="Montserrat"/>
              <a:sym typeface="Montserrat"/>
            </a:endParaRPr>
          </a:p>
        </p:txBody>
      </p:sp>
      <p:pic>
        <p:nvPicPr>
          <p:cNvPr id="781" name="Google Shape;781;p109"/>
          <p:cNvPicPr preferRelativeResize="0"/>
          <p:nvPr/>
        </p:nvPicPr>
        <p:blipFill>
          <a:blip r:embed="rId4">
            <a:alphaModFix/>
          </a:blip>
          <a:stretch>
            <a:fillRect/>
          </a:stretch>
        </p:blipFill>
        <p:spPr>
          <a:xfrm>
            <a:off x="1657800" y="1076900"/>
            <a:ext cx="1703299" cy="3457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83"/>
          <p:cNvSpPr txBox="1"/>
          <p:nvPr/>
        </p:nvSpPr>
        <p:spPr>
          <a:xfrm>
            <a:off x="487625" y="914400"/>
            <a:ext cx="41496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b="1" lang="en" sz="1600">
                <a:solidFill>
                  <a:srgbClr val="761A79"/>
                </a:solidFill>
                <a:latin typeface="Montserrat"/>
                <a:ea typeface="Montserrat"/>
                <a:cs typeface="Montserrat"/>
                <a:sym typeface="Montserrat"/>
              </a:rPr>
              <a:t>Haaii Binarian 👋</a:t>
            </a:r>
            <a:endParaRPr b="1" sz="12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sz="1000">
                <a:solidFill>
                  <a:schemeClr val="dk1"/>
                </a:solidFill>
                <a:latin typeface="Montserrat"/>
                <a:ea typeface="Montserrat"/>
                <a:cs typeface="Montserrat"/>
                <a:sym typeface="Montserrat"/>
              </a:rPr>
              <a:t>Masih </a:t>
            </a:r>
            <a:r>
              <a:rPr b="1" lang="en" sz="1000">
                <a:solidFill>
                  <a:schemeClr val="dk1"/>
                </a:solidFill>
                <a:latin typeface="Montserrat"/>
                <a:ea typeface="Montserrat"/>
                <a:cs typeface="Montserrat"/>
                <a:sym typeface="Montserrat"/>
              </a:rPr>
              <a:t>di Chapter 6 niih~</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Pada topik sebelumnya kita ngomongin tentang implementasi Android Background Process. Supaya aktivitas coding makin ajaib, kita akan mempelajari caranya merapikan code sekaligus mempercantik code supaya mudah dibaca oleh developer lain. </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Aktivitas mempercantik code ini akan dibantu dengan yang namanya </a:t>
            </a:r>
            <a:r>
              <a:rPr b="1" lang="en" sz="1000">
                <a:solidFill>
                  <a:schemeClr val="dk1"/>
                </a:solidFill>
                <a:latin typeface="Montserrat"/>
                <a:ea typeface="Montserrat"/>
                <a:cs typeface="Montserrat"/>
                <a:sym typeface="Montserrat"/>
              </a:rPr>
              <a:t>Design Pattern</a:t>
            </a:r>
            <a:r>
              <a:rPr lang="en" sz="1000">
                <a:solidFill>
                  <a:schemeClr val="dk1"/>
                </a:solidFill>
                <a:latin typeface="Montserrat"/>
                <a:ea typeface="Montserrat"/>
                <a:cs typeface="Montserrat"/>
                <a:sym typeface="Montserrat"/>
              </a:rPr>
              <a:t>,</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y</a:t>
            </a:r>
            <a:r>
              <a:rPr lang="en" sz="1000">
                <a:solidFill>
                  <a:schemeClr val="dk1"/>
                </a:solidFill>
                <a:latin typeface="Montserrat"/>
                <a:ea typeface="Montserrat"/>
                <a:cs typeface="Montserrat"/>
                <a:sym typeface="Montserrat"/>
              </a:rPr>
              <a:t>uk cekidot~</a:t>
            </a:r>
            <a:endParaRPr sz="1000">
              <a:solidFill>
                <a:schemeClr val="dk1"/>
              </a:solidFill>
              <a:latin typeface="Montserrat"/>
              <a:ea typeface="Montserrat"/>
              <a:cs typeface="Montserrat"/>
              <a:sym typeface="Montserrat"/>
            </a:endParaRPr>
          </a:p>
        </p:txBody>
      </p:sp>
      <p:pic>
        <p:nvPicPr>
          <p:cNvPr id="354" name="Google Shape;354;p83"/>
          <p:cNvPicPr preferRelativeResize="0"/>
          <p:nvPr/>
        </p:nvPicPr>
        <p:blipFill rotWithShape="1">
          <a:blip r:embed="rId3">
            <a:alphaModFix/>
          </a:blip>
          <a:srcRect b="0" l="0" r="0" t="0"/>
          <a:stretch/>
        </p:blipFill>
        <p:spPr>
          <a:xfrm>
            <a:off x="8074650" y="4573075"/>
            <a:ext cx="718350" cy="366500"/>
          </a:xfrm>
          <a:prstGeom prst="rect">
            <a:avLst/>
          </a:prstGeom>
          <a:noFill/>
          <a:ln>
            <a:noFill/>
          </a:ln>
        </p:spPr>
      </p:pic>
      <p:sp>
        <p:nvSpPr>
          <p:cNvPr id="355" name="Google Shape;355;p8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6" name="Google Shape;356;p8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357" name="Google Shape;357;p8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8" name="Google Shape;358;p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59" name="Google Shape;359;p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360" name="Google Shape;360;p83"/>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361" name="Google Shape;361;p8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2" name="Google Shape;362;p8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3" name="Google Shape;363;p8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64" name="Google Shape;364;p8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5" name="Google Shape;365;p8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66" name="Google Shape;366;p83"/>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367" name="Google Shape;367;p8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68" name="Google Shape;368;p8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Pengantar</a:t>
            </a:r>
            <a:endParaRPr b="1" sz="1200">
              <a:solidFill>
                <a:srgbClr val="FFFFFF"/>
              </a:solidFill>
              <a:latin typeface="Montserrat"/>
              <a:ea typeface="Montserrat"/>
              <a:cs typeface="Montserrat"/>
              <a:sym typeface="Montserrat"/>
            </a:endParaRPr>
          </a:p>
        </p:txBody>
      </p:sp>
      <p:pic>
        <p:nvPicPr>
          <p:cNvPr id="369" name="Google Shape;369;p83"/>
          <p:cNvPicPr preferRelativeResize="0"/>
          <p:nvPr/>
        </p:nvPicPr>
        <p:blipFill rotWithShape="1">
          <a:blip r:embed="rId6">
            <a:alphaModFix/>
          </a:blip>
          <a:srcRect b="0" l="0" r="0" t="0"/>
          <a:stretch/>
        </p:blipFill>
        <p:spPr>
          <a:xfrm>
            <a:off x="5215996" y="914400"/>
            <a:ext cx="3033880" cy="38862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5" name="Shape 785"/>
        <p:cNvGrpSpPr/>
        <p:nvPr/>
      </p:nvGrpSpPr>
      <p:grpSpPr>
        <a:xfrm>
          <a:off x="0" y="0"/>
          <a:ext cx="0" cy="0"/>
          <a:chOff x="0" y="0"/>
          <a:chExt cx="0" cy="0"/>
        </a:xfrm>
      </p:grpSpPr>
      <p:sp>
        <p:nvSpPr>
          <p:cNvPr id="786" name="Google Shape;786;p11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7" name="Google Shape;787;p11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8" name="Google Shape;788;p11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9" name="Google Shape;789;p11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90" name="Google Shape;790;p11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791" name="Google Shape;791;p11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2" name="Google Shape;792;p11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793" name="Google Shape;793;p11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794" name="Google Shape;794;p11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95" name="Google Shape;795;p11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3600"/>
              <a:buFont typeface="Arial"/>
              <a:buNone/>
            </a:pPr>
            <a:r>
              <a:rPr b="1" lang="en" sz="1600">
                <a:solidFill>
                  <a:schemeClr val="accent6"/>
                </a:solidFill>
                <a:latin typeface="Montserrat"/>
                <a:ea typeface="Montserrat"/>
                <a:cs typeface="Montserrat"/>
                <a:sym typeface="Montserrat"/>
              </a:rPr>
              <a:t>Implementasi MVP </a:t>
            </a:r>
            <a:endParaRPr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Untuk mudah memahaminya kita akan coba mengimplementasikan pattern MVP pada Android.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Aplikasi yang akan kita buat sekarang adalah aplikasi yang dapat menambah dan menampilkan sebuah data.</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Eitss.. sebelum itu jangan lupa kita buka Android Studionya terlebih dahulu. Kalau udah siap mari kita mulai tutorialnya~</a:t>
            </a:r>
            <a:endParaRPr sz="1000">
              <a:solidFill>
                <a:schemeClr val="dk1"/>
              </a:solidFill>
              <a:latin typeface="Montserrat"/>
              <a:ea typeface="Montserrat"/>
              <a:cs typeface="Montserrat"/>
              <a:sym typeface="Montserrat"/>
            </a:endParaRPr>
          </a:p>
        </p:txBody>
      </p:sp>
      <p:pic>
        <p:nvPicPr>
          <p:cNvPr id="796" name="Google Shape;796;p110"/>
          <p:cNvPicPr preferRelativeResize="0"/>
          <p:nvPr/>
        </p:nvPicPr>
        <p:blipFill>
          <a:blip r:embed="rId4">
            <a:alphaModFix/>
          </a:blip>
          <a:stretch>
            <a:fillRect/>
          </a:stretch>
        </p:blipFill>
        <p:spPr>
          <a:xfrm>
            <a:off x="6289650" y="932850"/>
            <a:ext cx="1924650" cy="3849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0" name="Shape 800"/>
        <p:cNvGrpSpPr/>
        <p:nvPr/>
      </p:nvGrpSpPr>
      <p:grpSpPr>
        <a:xfrm>
          <a:off x="0" y="0"/>
          <a:ext cx="0" cy="0"/>
          <a:chOff x="0" y="0"/>
          <a:chExt cx="0" cy="0"/>
        </a:xfrm>
      </p:grpSpPr>
      <p:sp>
        <p:nvSpPr>
          <p:cNvPr id="801" name="Google Shape;801;p11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2" name="Google Shape;802;p11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3" name="Google Shape;803;p11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4" name="Google Shape;804;p11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5" name="Google Shape;805;p11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806" name="Google Shape;806;p11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07" name="Google Shape;807;p11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08" name="Google Shape;808;p11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09" name="Google Shape;809;p11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10" name="Google Shape;810;p111"/>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1, Buat Project Baru</a:t>
            </a:r>
            <a:endParaRPr b="1" sz="1200">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Buatlah project baru dengan nama "MyMVP".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Kita akan membuat class dan interface seperti gambar di samping.</a:t>
            </a:r>
            <a:endParaRPr sz="1000">
              <a:solidFill>
                <a:schemeClr val="dk1"/>
              </a:solidFill>
              <a:latin typeface="Montserrat"/>
              <a:ea typeface="Montserrat"/>
              <a:cs typeface="Montserrat"/>
              <a:sym typeface="Montserrat"/>
            </a:endParaRPr>
          </a:p>
        </p:txBody>
      </p:sp>
      <p:pic>
        <p:nvPicPr>
          <p:cNvPr id="811" name="Google Shape;811;p111"/>
          <p:cNvPicPr preferRelativeResize="0"/>
          <p:nvPr/>
        </p:nvPicPr>
        <p:blipFill>
          <a:blip r:embed="rId4">
            <a:alphaModFix/>
          </a:blip>
          <a:stretch>
            <a:fillRect/>
          </a:stretch>
        </p:blipFill>
        <p:spPr>
          <a:xfrm>
            <a:off x="6021450" y="1257125"/>
            <a:ext cx="2203050" cy="294191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5" name="Shape 815"/>
        <p:cNvGrpSpPr/>
        <p:nvPr/>
      </p:nvGrpSpPr>
      <p:grpSpPr>
        <a:xfrm>
          <a:off x="0" y="0"/>
          <a:ext cx="0" cy="0"/>
          <a:chOff x="0" y="0"/>
          <a:chExt cx="0" cy="0"/>
        </a:xfrm>
      </p:grpSpPr>
      <p:sp>
        <p:nvSpPr>
          <p:cNvPr id="816" name="Google Shape;816;p11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7" name="Google Shape;817;p11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8" name="Google Shape;818;p11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19" name="Google Shape;819;p11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0" name="Google Shape;820;p11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821" name="Google Shape;821;p11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2" name="Google Shape;822;p11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23" name="Google Shape;823;p11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24" name="Google Shape;824;p11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25" name="Google Shape;825;p112"/>
          <p:cNvSpPr txBox="1"/>
          <p:nvPr/>
        </p:nvSpPr>
        <p:spPr>
          <a:xfrm>
            <a:off x="3371225" y="1780150"/>
            <a:ext cx="2115000" cy="1801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2, Layouting</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Setelah itu kita ubah layout activity_main.xml seperti berikut ini.</a:t>
            </a:r>
            <a:endParaRPr sz="1000">
              <a:solidFill>
                <a:schemeClr val="dk1"/>
              </a:solidFill>
              <a:latin typeface="Montserrat"/>
              <a:ea typeface="Montserrat"/>
              <a:cs typeface="Montserrat"/>
              <a:sym typeface="Montserrat"/>
            </a:endParaRPr>
          </a:p>
        </p:txBody>
      </p:sp>
      <p:pic>
        <p:nvPicPr>
          <p:cNvPr id="826" name="Google Shape;826;p112"/>
          <p:cNvPicPr preferRelativeResize="0"/>
          <p:nvPr/>
        </p:nvPicPr>
        <p:blipFill>
          <a:blip r:embed="rId4">
            <a:alphaModFix/>
          </a:blip>
          <a:stretch>
            <a:fillRect/>
          </a:stretch>
        </p:blipFill>
        <p:spPr>
          <a:xfrm>
            <a:off x="756750" y="1193800"/>
            <a:ext cx="2402978" cy="3478799"/>
          </a:xfrm>
          <a:prstGeom prst="rect">
            <a:avLst/>
          </a:prstGeom>
          <a:noFill/>
          <a:ln>
            <a:noFill/>
          </a:ln>
        </p:spPr>
      </p:pic>
      <p:pic>
        <p:nvPicPr>
          <p:cNvPr id="827" name="Google Shape;827;p112"/>
          <p:cNvPicPr preferRelativeResize="0"/>
          <p:nvPr/>
        </p:nvPicPr>
        <p:blipFill>
          <a:blip r:embed="rId5">
            <a:alphaModFix/>
          </a:blip>
          <a:stretch>
            <a:fillRect/>
          </a:stretch>
        </p:blipFill>
        <p:spPr>
          <a:xfrm>
            <a:off x="5697727" y="1065789"/>
            <a:ext cx="2915924" cy="37348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1" name="Shape 831"/>
        <p:cNvGrpSpPr/>
        <p:nvPr/>
      </p:nvGrpSpPr>
      <p:grpSpPr>
        <a:xfrm>
          <a:off x="0" y="0"/>
          <a:ext cx="0" cy="0"/>
          <a:chOff x="0" y="0"/>
          <a:chExt cx="0" cy="0"/>
        </a:xfrm>
      </p:grpSpPr>
      <p:sp>
        <p:nvSpPr>
          <p:cNvPr id="832" name="Google Shape;832;p11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3" name="Google Shape;833;p11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4" name="Google Shape;834;p11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5" name="Google Shape;835;p11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6" name="Google Shape;836;p11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837" name="Google Shape;837;p11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8" name="Google Shape;838;p11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39" name="Google Shape;839;p11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40" name="Google Shape;840;p11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41" name="Google Shape;841;p113"/>
          <p:cNvSpPr txBox="1"/>
          <p:nvPr/>
        </p:nvSpPr>
        <p:spPr>
          <a:xfrm>
            <a:off x="484625" y="1295400"/>
            <a:ext cx="8129100" cy="856200"/>
          </a:xfrm>
          <a:prstGeom prst="rect">
            <a:avLst/>
          </a:prstGeom>
          <a:noFill/>
          <a:ln>
            <a:noFill/>
          </a:ln>
        </p:spPr>
        <p:txBody>
          <a:bodyPr anchorCtr="0" anchor="ctr" bIns="91425" lIns="91425" spcFirstLastPara="1" rIns="91425" wrap="square" tIns="91425">
            <a:spAutoFit/>
          </a:bodyPr>
          <a:lstStyle/>
          <a:p>
            <a:pPr indent="0" lvl="0" marL="0" marR="0" rtl="0" algn="ctr">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3, Buat Class Model</a:t>
            </a:r>
            <a:endParaRPr b="1" sz="1200">
              <a:solidFill>
                <a:schemeClr val="accent1"/>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lang="en" sz="1000">
                <a:solidFill>
                  <a:schemeClr val="dk1"/>
                </a:solidFill>
                <a:latin typeface="Montserrat"/>
                <a:ea typeface="Montserrat"/>
                <a:cs typeface="Montserrat"/>
                <a:sym typeface="Montserrat"/>
              </a:rPr>
              <a:t>Kita buat class model dengan nama "Student.kt".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Isi class model tersebut dengan code berikut:</a:t>
            </a:r>
            <a:endParaRPr sz="1000">
              <a:solidFill>
                <a:schemeClr val="dk1"/>
              </a:solidFill>
              <a:latin typeface="Montserrat"/>
              <a:ea typeface="Montserrat"/>
              <a:cs typeface="Montserrat"/>
              <a:sym typeface="Montserrat"/>
            </a:endParaRPr>
          </a:p>
        </p:txBody>
      </p:sp>
      <p:pic>
        <p:nvPicPr>
          <p:cNvPr id="842" name="Google Shape;842;p113"/>
          <p:cNvPicPr preferRelativeResize="0"/>
          <p:nvPr/>
        </p:nvPicPr>
        <p:blipFill>
          <a:blip r:embed="rId4">
            <a:alphaModFix/>
          </a:blip>
          <a:stretch>
            <a:fillRect/>
          </a:stretch>
        </p:blipFill>
        <p:spPr>
          <a:xfrm>
            <a:off x="923999" y="2458349"/>
            <a:ext cx="7296001" cy="1471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6" name="Shape 846"/>
        <p:cNvGrpSpPr/>
        <p:nvPr/>
      </p:nvGrpSpPr>
      <p:grpSpPr>
        <a:xfrm>
          <a:off x="0" y="0"/>
          <a:ext cx="0" cy="0"/>
          <a:chOff x="0" y="0"/>
          <a:chExt cx="0" cy="0"/>
        </a:xfrm>
      </p:grpSpPr>
      <p:sp>
        <p:nvSpPr>
          <p:cNvPr id="847" name="Google Shape;847;p11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8" name="Google Shape;848;p11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49" name="Google Shape;849;p11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0" name="Google Shape;850;p11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1" name="Google Shape;851;p11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852" name="Google Shape;852;p11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3" name="Google Shape;853;p11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54" name="Google Shape;854;p11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55" name="Google Shape;855;p11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56" name="Google Shape;856;p114"/>
          <p:cNvSpPr txBox="1"/>
          <p:nvPr/>
        </p:nvSpPr>
        <p:spPr>
          <a:xfrm>
            <a:off x="484625" y="1143000"/>
            <a:ext cx="8129100" cy="1008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4, Buat Interface Pembawa Data</a:t>
            </a:r>
            <a:endParaRPr b="1" sz="1200">
              <a:solidFill>
                <a:schemeClr val="accent1"/>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lang="en" sz="1000">
                <a:solidFill>
                  <a:schemeClr val="dk1"/>
                </a:solidFill>
                <a:latin typeface="Montserrat"/>
                <a:ea typeface="Montserrat"/>
                <a:cs typeface="Montserrat"/>
                <a:sym typeface="Montserrat"/>
              </a:rPr>
              <a:t>Selanjutnya buat sebuah interface dengan nama "MainView.kt".</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“MainView” ini</a:t>
            </a:r>
            <a:r>
              <a:rPr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nantinya digunakan sebagai pembawa data dari presenter ke activity.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Code yang akan kita gunakan seperti berikut.</a:t>
            </a:r>
            <a:endParaRPr sz="1000">
              <a:solidFill>
                <a:schemeClr val="dk1"/>
              </a:solidFill>
              <a:latin typeface="Montserrat"/>
              <a:ea typeface="Montserrat"/>
              <a:cs typeface="Montserrat"/>
              <a:sym typeface="Montserrat"/>
            </a:endParaRPr>
          </a:p>
        </p:txBody>
      </p:sp>
      <p:pic>
        <p:nvPicPr>
          <p:cNvPr id="857" name="Google Shape;857;p114"/>
          <p:cNvPicPr preferRelativeResize="0"/>
          <p:nvPr/>
        </p:nvPicPr>
        <p:blipFill>
          <a:blip r:embed="rId4">
            <a:alphaModFix/>
          </a:blip>
          <a:stretch>
            <a:fillRect/>
          </a:stretch>
        </p:blipFill>
        <p:spPr>
          <a:xfrm>
            <a:off x="2157637" y="2317175"/>
            <a:ext cx="4828725" cy="2433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1" name="Shape 861"/>
        <p:cNvGrpSpPr/>
        <p:nvPr/>
      </p:nvGrpSpPr>
      <p:grpSpPr>
        <a:xfrm>
          <a:off x="0" y="0"/>
          <a:ext cx="0" cy="0"/>
          <a:chOff x="0" y="0"/>
          <a:chExt cx="0" cy="0"/>
        </a:xfrm>
      </p:grpSpPr>
      <p:sp>
        <p:nvSpPr>
          <p:cNvPr id="862" name="Google Shape;862;p11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3" name="Google Shape;863;p11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4" name="Google Shape;864;p11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5" name="Google Shape;865;p11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66" name="Google Shape;866;p11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b="1" i="0" sz="1100" u="none" cap="none" strike="noStrike">
              <a:solidFill>
                <a:srgbClr val="FFFFFF"/>
              </a:solidFill>
              <a:latin typeface="Montserrat"/>
              <a:ea typeface="Montserrat"/>
              <a:cs typeface="Montserrat"/>
              <a:sym typeface="Montserrat"/>
            </a:endParaRPr>
          </a:p>
        </p:txBody>
      </p:sp>
      <p:sp>
        <p:nvSpPr>
          <p:cNvPr id="867" name="Google Shape;867;p11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68" name="Google Shape;868;p11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69" name="Google Shape;869;p11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70" name="Google Shape;870;p11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71" name="Google Shape;871;p115"/>
          <p:cNvSpPr txBox="1"/>
          <p:nvPr/>
        </p:nvSpPr>
        <p:spPr>
          <a:xfrm>
            <a:off x="484625" y="914400"/>
            <a:ext cx="8129100" cy="1141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5, Buat Interface tambahan</a:t>
            </a:r>
            <a:endParaRPr b="1" sz="1200">
              <a:solidFill>
                <a:schemeClr val="accent1"/>
              </a:solidFill>
              <a:latin typeface="Montserrat"/>
              <a:ea typeface="Montserrat"/>
              <a:cs typeface="Montserrat"/>
              <a:sym typeface="Montserrat"/>
            </a:endParaRPr>
          </a:p>
          <a:p>
            <a:pPr indent="0" lvl="0" marL="0" marR="0" rtl="0" algn="ctr">
              <a:lnSpc>
                <a:spcPct val="115000"/>
              </a:lnSpc>
              <a:spcBef>
                <a:spcPts val="1000"/>
              </a:spcBef>
              <a:spcAft>
                <a:spcPts val="0"/>
              </a:spcAft>
              <a:buNone/>
            </a:pPr>
            <a:r>
              <a:rPr lang="en" sz="1000">
                <a:solidFill>
                  <a:schemeClr val="dk1"/>
                </a:solidFill>
                <a:latin typeface="Montserrat"/>
                <a:ea typeface="Montserrat"/>
                <a:cs typeface="Montserrat"/>
                <a:sym typeface="Montserrat"/>
              </a:rPr>
              <a:t>Berikutnya kita buat sebuah interface lagi dengan "MainPresenter.kt"</a:t>
            </a:r>
            <a:r>
              <a:rPr lang="en" sz="1000">
                <a:solidFill>
                  <a:schemeClr val="dk1"/>
                </a:solidFill>
                <a:latin typeface="Montserrat"/>
                <a:ea typeface="Montserrat"/>
                <a:cs typeface="Montserrat"/>
                <a:sym typeface="Montserrat"/>
              </a:rPr>
              <a:t>.</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Tugas dari “MainPresenter” nantinya sebagai struktur dibagian presenter utama yaitu “MainPresenterImp.kt”.</a:t>
            </a:r>
            <a:endParaRPr sz="1000">
              <a:solidFill>
                <a:schemeClr val="dk1"/>
              </a:solidFill>
              <a:latin typeface="Montserrat"/>
              <a:ea typeface="Montserrat"/>
              <a:cs typeface="Montserrat"/>
              <a:sym typeface="Montserrat"/>
            </a:endParaRPr>
          </a:p>
        </p:txBody>
      </p:sp>
      <p:pic>
        <p:nvPicPr>
          <p:cNvPr id="872" name="Google Shape;872;p115"/>
          <p:cNvPicPr preferRelativeResize="0"/>
          <p:nvPr/>
        </p:nvPicPr>
        <p:blipFill>
          <a:blip r:embed="rId4">
            <a:alphaModFix/>
          </a:blip>
          <a:stretch>
            <a:fillRect/>
          </a:stretch>
        </p:blipFill>
        <p:spPr>
          <a:xfrm>
            <a:off x="2237663" y="2180876"/>
            <a:ext cx="4668674" cy="2553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6" name="Shape 876"/>
        <p:cNvGrpSpPr/>
        <p:nvPr/>
      </p:nvGrpSpPr>
      <p:grpSpPr>
        <a:xfrm>
          <a:off x="0" y="0"/>
          <a:ext cx="0" cy="0"/>
          <a:chOff x="0" y="0"/>
          <a:chExt cx="0" cy="0"/>
        </a:xfrm>
      </p:grpSpPr>
      <p:sp>
        <p:nvSpPr>
          <p:cNvPr id="877" name="Google Shape;877;p116"/>
          <p:cNvSpPr txBox="1"/>
          <p:nvPr/>
        </p:nvSpPr>
        <p:spPr>
          <a:xfrm>
            <a:off x="484625" y="914400"/>
            <a:ext cx="36423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Langkah 6, Buat Class Interface Utama</a:t>
            </a:r>
            <a:endParaRPr b="1" sz="1200">
              <a:solidFill>
                <a:schemeClr val="accent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Selanjutnya buat sebuah class dengan nama "MainPresenterImp.kt".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Seperti yang sudah dikatakan sebelumnya, class MainPresenterImp digunakan sebagai Business Logic yang akan mengimplementasikan interface dari MainPresenter tadi.</a:t>
            </a:r>
            <a:endParaRPr sz="1000">
              <a:solidFill>
                <a:schemeClr val="dk1"/>
              </a:solidFill>
              <a:latin typeface="Montserrat"/>
              <a:ea typeface="Montserrat"/>
              <a:cs typeface="Montserrat"/>
              <a:sym typeface="Montserrat"/>
            </a:endParaRPr>
          </a:p>
        </p:txBody>
      </p:sp>
      <p:sp>
        <p:nvSpPr>
          <p:cNvPr id="878" name="Google Shape;878;p11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9" name="Google Shape;879;p11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0" name="Google Shape;880;p11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1" name="Google Shape;881;p11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2" name="Google Shape;882;p11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a:p>
        </p:txBody>
      </p:sp>
      <p:sp>
        <p:nvSpPr>
          <p:cNvPr id="883" name="Google Shape;883;p11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84" name="Google Shape;884;p11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85" name="Google Shape;885;p11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886" name="Google Shape;886;p11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887" name="Google Shape;887;p116"/>
          <p:cNvPicPr preferRelativeResize="0"/>
          <p:nvPr/>
        </p:nvPicPr>
        <p:blipFill>
          <a:blip r:embed="rId4">
            <a:alphaModFix/>
          </a:blip>
          <a:stretch>
            <a:fillRect/>
          </a:stretch>
        </p:blipFill>
        <p:spPr>
          <a:xfrm>
            <a:off x="4443275" y="980022"/>
            <a:ext cx="4170373" cy="37549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1" name="Shape 891"/>
        <p:cNvGrpSpPr/>
        <p:nvPr/>
      </p:nvGrpSpPr>
      <p:grpSpPr>
        <a:xfrm>
          <a:off x="0" y="0"/>
          <a:ext cx="0" cy="0"/>
          <a:chOff x="0" y="0"/>
          <a:chExt cx="0" cy="0"/>
        </a:xfrm>
      </p:grpSpPr>
      <p:sp>
        <p:nvSpPr>
          <p:cNvPr id="892" name="Google Shape;892;p117"/>
          <p:cNvSpPr txBox="1"/>
          <p:nvPr/>
        </p:nvSpPr>
        <p:spPr>
          <a:xfrm>
            <a:off x="484625" y="2313025"/>
            <a:ext cx="3441900" cy="1608600"/>
          </a:xfrm>
          <a:prstGeom prst="rect">
            <a:avLst/>
          </a:prstGeom>
          <a:noFill/>
          <a:ln>
            <a:noFill/>
          </a:ln>
        </p:spPr>
        <p:txBody>
          <a:bodyPr anchorCtr="0" anchor="ctr" bIns="91425" lIns="91425" spcFirstLastPara="1" rIns="91425" wrap="square" tIns="91425">
            <a:spAutoFit/>
          </a:bodyPr>
          <a:lstStyle/>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Pada class ini, kode berikut:</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b="1" lang="en" sz="1000">
                <a:solidFill>
                  <a:schemeClr val="dk1"/>
                </a:solidFill>
                <a:latin typeface="Courier New"/>
                <a:ea typeface="Courier New"/>
                <a:cs typeface="Courier New"/>
                <a:sym typeface="Courier New"/>
              </a:rPr>
              <a:t>val STUDENT = mutableListOf&lt;Student&gt;() </a:t>
            </a:r>
            <a:endParaRPr b="1" sz="1000">
              <a:solidFill>
                <a:schemeClr val="dk1"/>
              </a:solidFill>
              <a:latin typeface="Courier New"/>
              <a:ea typeface="Courier New"/>
              <a:cs typeface="Courier New"/>
              <a:sym typeface="Courier New"/>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merupakan sebuat list yang dapat menampung data-data yang telah ditambahkan oleh user.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Student di dalamnya memanggil class model Student.kt yang sebelumnya telah kita buat.</a:t>
            </a:r>
            <a:endParaRPr sz="1000">
              <a:solidFill>
                <a:schemeClr val="dk1"/>
              </a:solidFill>
              <a:latin typeface="Montserrat"/>
              <a:ea typeface="Montserrat"/>
              <a:cs typeface="Montserrat"/>
              <a:sym typeface="Montserrat"/>
            </a:endParaRPr>
          </a:p>
        </p:txBody>
      </p:sp>
      <p:sp>
        <p:nvSpPr>
          <p:cNvPr id="893" name="Google Shape;893;p11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4" name="Google Shape;894;p11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5" name="Google Shape;895;p11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6" name="Google Shape;896;p11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97" name="Google Shape;897;p11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a:p>
        </p:txBody>
      </p:sp>
      <p:sp>
        <p:nvSpPr>
          <p:cNvPr id="898" name="Google Shape;898;p11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99" name="Google Shape;899;p11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00" name="Google Shape;900;p11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01" name="Google Shape;901;p11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02" name="Google Shape;902;p117"/>
          <p:cNvPicPr preferRelativeResize="0"/>
          <p:nvPr/>
        </p:nvPicPr>
        <p:blipFill>
          <a:blip r:embed="rId4">
            <a:alphaModFix/>
          </a:blip>
          <a:stretch>
            <a:fillRect/>
          </a:stretch>
        </p:blipFill>
        <p:spPr>
          <a:xfrm>
            <a:off x="4230100" y="756124"/>
            <a:ext cx="4667725" cy="4202776"/>
          </a:xfrm>
          <a:prstGeom prst="rect">
            <a:avLst/>
          </a:prstGeom>
          <a:noFill/>
          <a:ln>
            <a:noFill/>
          </a:ln>
        </p:spPr>
      </p:pic>
      <p:sp>
        <p:nvSpPr>
          <p:cNvPr id="903" name="Google Shape;903;p117"/>
          <p:cNvSpPr/>
          <p:nvPr/>
        </p:nvSpPr>
        <p:spPr>
          <a:xfrm>
            <a:off x="4449700" y="1213375"/>
            <a:ext cx="1853400" cy="124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117"/>
          <p:cNvCxnSpPr>
            <a:stCxn id="903" idx="1"/>
            <a:endCxn id="892" idx="0"/>
          </p:cNvCxnSpPr>
          <p:nvPr/>
        </p:nvCxnSpPr>
        <p:spPr>
          <a:xfrm flipH="1">
            <a:off x="2205700" y="1275475"/>
            <a:ext cx="2244000" cy="1037700"/>
          </a:xfrm>
          <a:prstGeom prst="bentConnector2">
            <a:avLst/>
          </a:prstGeom>
          <a:noFill/>
          <a:ln cap="flat" cmpd="sng" w="19050">
            <a:solidFill>
              <a:schemeClr val="accent1"/>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8" name="Shape 908"/>
        <p:cNvGrpSpPr/>
        <p:nvPr/>
      </p:nvGrpSpPr>
      <p:grpSpPr>
        <a:xfrm>
          <a:off x="0" y="0"/>
          <a:ext cx="0" cy="0"/>
          <a:chOff x="0" y="0"/>
          <a:chExt cx="0" cy="0"/>
        </a:xfrm>
      </p:grpSpPr>
      <p:sp>
        <p:nvSpPr>
          <p:cNvPr id="909" name="Google Shape;909;p11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0" name="Google Shape;910;p11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1" name="Google Shape;911;p11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2" name="Google Shape;912;p11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3" name="Google Shape;913;p11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a:p>
        </p:txBody>
      </p:sp>
      <p:sp>
        <p:nvSpPr>
          <p:cNvPr id="914" name="Google Shape;914;p11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5" name="Google Shape;915;p11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16" name="Google Shape;916;p11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17" name="Google Shape;917;p11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8" name="Google Shape;918;p118"/>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3600"/>
              <a:buFont typeface="Arial"/>
              <a:buNone/>
            </a:pPr>
            <a:r>
              <a:rPr b="1" lang="en" sz="1200">
                <a:solidFill>
                  <a:schemeClr val="accent1"/>
                </a:solidFill>
                <a:latin typeface="Montserrat"/>
                <a:ea typeface="Montserrat"/>
                <a:cs typeface="Montserrat"/>
                <a:sym typeface="Montserrat"/>
              </a:rPr>
              <a:t>Langkah 7, Uji Coba Aplikasi-nya</a:t>
            </a:r>
            <a:endParaRPr sz="16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3600"/>
              <a:buFont typeface="Arial"/>
              <a:buNone/>
            </a:pPr>
            <a:r>
              <a:rPr lang="en" sz="1000">
                <a:solidFill>
                  <a:schemeClr val="dk1"/>
                </a:solidFill>
                <a:latin typeface="Montserrat"/>
                <a:ea typeface="Montserrat"/>
                <a:cs typeface="Montserrat"/>
                <a:sym typeface="Montserrat"/>
              </a:rPr>
              <a:t>Sekarang coba jalankan aplikasinya. Kalau berhasil maka aplikasi akan berjalan seperti gambar di samping.</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As we can see, kan belum ada data yang dimasukkan disitu, kalau kita menekan button show nanti muncul pemberitahuan bahwa data masih kosong. </a:t>
            </a:r>
            <a:endParaRPr sz="1000">
              <a:solidFill>
                <a:schemeClr val="dk1"/>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Supaya muncul isian data ketika kita klik button show, kita pake add button.</a:t>
            </a:r>
            <a:endParaRPr sz="1000">
              <a:solidFill>
                <a:schemeClr val="dk1"/>
              </a:solidFill>
              <a:latin typeface="Montserrat"/>
              <a:ea typeface="Montserrat"/>
              <a:cs typeface="Montserrat"/>
              <a:sym typeface="Montserrat"/>
            </a:endParaRPr>
          </a:p>
        </p:txBody>
      </p:sp>
      <p:pic>
        <p:nvPicPr>
          <p:cNvPr id="919" name="Google Shape;919;p118"/>
          <p:cNvPicPr preferRelativeResize="0"/>
          <p:nvPr/>
        </p:nvPicPr>
        <p:blipFill>
          <a:blip r:embed="rId4">
            <a:alphaModFix/>
          </a:blip>
          <a:stretch>
            <a:fillRect/>
          </a:stretch>
        </p:blipFill>
        <p:spPr>
          <a:xfrm>
            <a:off x="6229338" y="923975"/>
            <a:ext cx="1943087" cy="38861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3" name="Shape 923"/>
        <p:cNvGrpSpPr/>
        <p:nvPr/>
      </p:nvGrpSpPr>
      <p:grpSpPr>
        <a:xfrm>
          <a:off x="0" y="0"/>
          <a:ext cx="0" cy="0"/>
          <a:chOff x="0" y="0"/>
          <a:chExt cx="0" cy="0"/>
        </a:xfrm>
      </p:grpSpPr>
      <p:pic>
        <p:nvPicPr>
          <p:cNvPr id="924" name="Google Shape;924;p119"/>
          <p:cNvPicPr preferRelativeResize="0"/>
          <p:nvPr/>
        </p:nvPicPr>
        <p:blipFill>
          <a:blip r:embed="rId3">
            <a:alphaModFix/>
          </a:blip>
          <a:stretch>
            <a:fillRect/>
          </a:stretch>
        </p:blipFill>
        <p:spPr>
          <a:xfrm>
            <a:off x="3960119" y="2329629"/>
            <a:ext cx="1250830" cy="1706921"/>
          </a:xfrm>
          <a:prstGeom prst="rect">
            <a:avLst/>
          </a:prstGeom>
          <a:noFill/>
          <a:ln>
            <a:noFill/>
          </a:ln>
        </p:spPr>
      </p:pic>
      <p:sp>
        <p:nvSpPr>
          <p:cNvPr id="925" name="Google Shape;925;p11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6" name="Google Shape;926;p11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7" name="Google Shape;927;p11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8" name="Google Shape;928;p11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9" name="Google Shape;929;p11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a:p>
        </p:txBody>
      </p:sp>
      <p:sp>
        <p:nvSpPr>
          <p:cNvPr id="930" name="Google Shape;930;p11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1" name="Google Shape;931;p11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32" name="Google Shape;932;p11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933" name="Google Shape;933;p11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4" name="Google Shape;934;p119"/>
          <p:cNvSpPr txBox="1"/>
          <p:nvPr/>
        </p:nvSpPr>
        <p:spPr>
          <a:xfrm>
            <a:off x="484625" y="2231075"/>
            <a:ext cx="3399300" cy="2456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Jika kita menekan button add, maka data akan masuk ke dalam aplikasi dan aplikasi akan muncul pemberitahuan seperti gambar disamping.</a:t>
            </a:r>
            <a:endParaRPr sz="1000">
              <a:solidFill>
                <a:schemeClr val="dk1"/>
              </a:solidFill>
              <a:latin typeface="Montserrat"/>
              <a:ea typeface="Montserrat"/>
              <a:cs typeface="Montserrat"/>
              <a:sym typeface="Montserrat"/>
            </a:endParaRPr>
          </a:p>
        </p:txBody>
      </p:sp>
      <p:pic>
        <p:nvPicPr>
          <p:cNvPr id="935" name="Google Shape;935;p119"/>
          <p:cNvPicPr preferRelativeResize="0"/>
          <p:nvPr/>
        </p:nvPicPr>
        <p:blipFill>
          <a:blip r:embed="rId5">
            <a:alphaModFix/>
          </a:blip>
          <a:stretch>
            <a:fillRect/>
          </a:stretch>
        </p:blipFill>
        <p:spPr>
          <a:xfrm>
            <a:off x="4352688" y="1027375"/>
            <a:ext cx="1830100" cy="3660225"/>
          </a:xfrm>
          <a:prstGeom prst="rect">
            <a:avLst/>
          </a:prstGeom>
          <a:noFill/>
          <a:ln>
            <a:noFill/>
          </a:ln>
          <a:effectLst>
            <a:outerShdw blurRad="57150" rotWithShape="0" algn="bl" dir="5400000" dist="19050">
              <a:srgbClr val="000000">
                <a:alpha val="50000"/>
              </a:srgbClr>
            </a:outerShdw>
          </a:effectLst>
        </p:spPr>
      </p:pic>
      <p:pic>
        <p:nvPicPr>
          <p:cNvPr id="936" name="Google Shape;936;p119"/>
          <p:cNvPicPr preferRelativeResize="0"/>
          <p:nvPr/>
        </p:nvPicPr>
        <p:blipFill>
          <a:blip r:embed="rId6">
            <a:alphaModFix/>
          </a:blip>
          <a:stretch>
            <a:fillRect/>
          </a:stretch>
        </p:blipFill>
        <p:spPr>
          <a:xfrm>
            <a:off x="6783550" y="1027400"/>
            <a:ext cx="1830101" cy="3660201"/>
          </a:xfrm>
          <a:prstGeom prst="rect">
            <a:avLst/>
          </a:prstGeom>
          <a:noFill/>
          <a:ln>
            <a:noFill/>
          </a:ln>
          <a:effectLst>
            <a:outerShdw blurRad="57150" rotWithShape="0" algn="bl" dir="5400000" dist="19050">
              <a:srgbClr val="000000">
                <a:alpha val="50000"/>
              </a:srgbClr>
            </a:outerShdw>
          </a:effectLst>
        </p:spPr>
      </p:pic>
      <p:cxnSp>
        <p:nvCxnSpPr>
          <p:cNvPr id="937" name="Google Shape;937;p119"/>
          <p:cNvCxnSpPr>
            <a:stCxn id="935" idx="3"/>
            <a:endCxn id="936" idx="1"/>
          </p:cNvCxnSpPr>
          <p:nvPr/>
        </p:nvCxnSpPr>
        <p:spPr>
          <a:xfrm>
            <a:off x="6182788" y="2857488"/>
            <a:ext cx="600900" cy="0"/>
          </a:xfrm>
          <a:prstGeom prst="straightConnector1">
            <a:avLst/>
          </a:prstGeom>
          <a:noFill/>
          <a:ln cap="flat" cmpd="sng" w="38100">
            <a:solidFill>
              <a:schemeClr val="dk2"/>
            </a:solidFill>
            <a:prstDash val="solid"/>
            <a:round/>
            <a:headEnd len="med" w="med" type="none"/>
            <a:tailEnd len="med" w="med" type="triangle"/>
          </a:ln>
        </p:spPr>
      </p:cxnSp>
      <p:pic>
        <p:nvPicPr>
          <p:cNvPr id="938" name="Google Shape;938;p119"/>
          <p:cNvPicPr preferRelativeResize="0"/>
          <p:nvPr/>
        </p:nvPicPr>
        <p:blipFill>
          <a:blip r:embed="rId7">
            <a:alphaModFix/>
          </a:blip>
          <a:stretch>
            <a:fillRect/>
          </a:stretch>
        </p:blipFill>
        <p:spPr>
          <a:xfrm>
            <a:off x="3610900" y="1327450"/>
            <a:ext cx="898083" cy="1191684"/>
          </a:xfrm>
          <a:prstGeom prst="rect">
            <a:avLst/>
          </a:prstGeom>
          <a:noFill/>
          <a:ln>
            <a:noFill/>
          </a:ln>
        </p:spPr>
      </p:pic>
      <p:pic>
        <p:nvPicPr>
          <p:cNvPr id="939" name="Google Shape;939;p119"/>
          <p:cNvPicPr preferRelativeResize="0"/>
          <p:nvPr/>
        </p:nvPicPr>
        <p:blipFill>
          <a:blip r:embed="rId8">
            <a:alphaModFix/>
          </a:blip>
          <a:stretch>
            <a:fillRect/>
          </a:stretch>
        </p:blipFill>
        <p:spPr>
          <a:xfrm rot="-1902662">
            <a:off x="3924777" y="2191276"/>
            <a:ext cx="1226872" cy="3951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84"/>
          <p:cNvSpPr txBox="1"/>
          <p:nvPr/>
        </p:nvSpPr>
        <p:spPr>
          <a:xfrm>
            <a:off x="1070700" y="2815725"/>
            <a:ext cx="3566400" cy="954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000">
                <a:solidFill>
                  <a:schemeClr val="dk1"/>
                </a:solidFill>
                <a:latin typeface="Montserrat"/>
                <a:ea typeface="Montserrat"/>
                <a:cs typeface="Montserrat"/>
                <a:sym typeface="Montserrat"/>
              </a:rPr>
              <a:t>Memahami Design Pattern dan Architecture Pattern</a:t>
            </a:r>
            <a:endParaRPr sz="10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000">
                <a:solidFill>
                  <a:schemeClr val="dk1"/>
                </a:solidFill>
                <a:latin typeface="Montserrat"/>
                <a:ea typeface="Montserrat"/>
                <a:cs typeface="Montserrat"/>
                <a:sym typeface="Montserrat"/>
              </a:rPr>
              <a:t>Memahami dan mengimplementasi MVP</a:t>
            </a:r>
            <a:endParaRPr sz="1000">
              <a:solidFill>
                <a:schemeClr val="dk1"/>
              </a:solidFill>
              <a:latin typeface="Montserrat"/>
              <a:ea typeface="Montserrat"/>
              <a:cs typeface="Montserrat"/>
              <a:sym typeface="Montserrat"/>
            </a:endParaRPr>
          </a:p>
          <a:p>
            <a:pPr indent="0" lvl="0" marL="0" rtl="0" algn="l">
              <a:lnSpc>
                <a:spcPct val="200000"/>
              </a:lnSpc>
              <a:spcBef>
                <a:spcPts val="0"/>
              </a:spcBef>
              <a:spcAft>
                <a:spcPts val="0"/>
              </a:spcAft>
              <a:buNone/>
            </a:pPr>
            <a:r>
              <a:rPr lang="en" sz="1000">
                <a:solidFill>
                  <a:schemeClr val="dk1"/>
                </a:solidFill>
                <a:latin typeface="Montserrat"/>
                <a:ea typeface="Montserrat"/>
                <a:cs typeface="Montserrat"/>
                <a:sym typeface="Montserrat"/>
              </a:rPr>
              <a:t>Memahami dan mengimplementasi </a:t>
            </a:r>
            <a:r>
              <a:rPr lang="en" sz="1000">
                <a:solidFill>
                  <a:schemeClr val="dk1"/>
                </a:solidFill>
                <a:latin typeface="Montserrat"/>
                <a:ea typeface="Montserrat"/>
                <a:cs typeface="Montserrat"/>
                <a:sym typeface="Montserrat"/>
              </a:rPr>
              <a:t>MVVM</a:t>
            </a:r>
            <a:endParaRPr sz="1000">
              <a:solidFill>
                <a:schemeClr val="dk1"/>
              </a:solidFill>
              <a:latin typeface="Montserrat"/>
              <a:ea typeface="Montserrat"/>
              <a:cs typeface="Montserrat"/>
              <a:sym typeface="Montserrat"/>
            </a:endParaRPr>
          </a:p>
        </p:txBody>
      </p:sp>
      <p:sp>
        <p:nvSpPr>
          <p:cNvPr id="375" name="Google Shape;375;p84"/>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6" name="Google Shape;376;p8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377" name="Google Shape;377;p8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8" name="Google Shape;378;p8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9" name="Google Shape;379;p8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380" name="Google Shape;380;p84"/>
          <p:cNvPicPr preferRelativeResize="0"/>
          <p:nvPr/>
        </p:nvPicPr>
        <p:blipFill rotWithShape="1">
          <a:blip r:embed="rId3">
            <a:alphaModFix/>
          </a:blip>
          <a:srcRect b="0" l="0" r="0" t="0"/>
          <a:stretch/>
        </p:blipFill>
        <p:spPr>
          <a:xfrm>
            <a:off x="8616612" y="183549"/>
            <a:ext cx="302675" cy="368650"/>
          </a:xfrm>
          <a:prstGeom prst="rect">
            <a:avLst/>
          </a:prstGeom>
          <a:noFill/>
          <a:ln>
            <a:noFill/>
          </a:ln>
        </p:spPr>
      </p:pic>
      <p:sp>
        <p:nvSpPr>
          <p:cNvPr id="381" name="Google Shape;381;p8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2" name="Google Shape;382;p8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3" name="Google Shape;383;p8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84" name="Google Shape;384;p8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5" name="Google Shape;385;p8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386" name="Google Shape;386;p84"/>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387" name="Google Shape;387;p8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88" name="Google Shape;388;p8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Pengantar</a:t>
            </a:r>
            <a:endParaRPr b="1" i="0" sz="1200" u="none" cap="none" strike="noStrike">
              <a:solidFill>
                <a:srgbClr val="FFFFFF"/>
              </a:solidFill>
              <a:latin typeface="Montserrat"/>
              <a:ea typeface="Montserrat"/>
              <a:cs typeface="Montserrat"/>
              <a:sym typeface="Montserrat"/>
            </a:endParaRPr>
          </a:p>
        </p:txBody>
      </p:sp>
      <p:sp>
        <p:nvSpPr>
          <p:cNvPr id="389" name="Google Shape;389;p84"/>
          <p:cNvSpPr txBox="1"/>
          <p:nvPr/>
        </p:nvSpPr>
        <p:spPr>
          <a:xfrm>
            <a:off x="685800" y="1805352"/>
            <a:ext cx="4114800" cy="11484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600"/>
              </a:spcBef>
              <a:spcAft>
                <a:spcPts val="0"/>
              </a:spcAft>
              <a:buClr>
                <a:srgbClr val="000000"/>
              </a:buClr>
              <a:buSzPts val="1400"/>
              <a:buFont typeface="Arial"/>
              <a:buNone/>
            </a:pPr>
            <a:r>
              <a:rPr b="1" lang="en" sz="1600">
                <a:solidFill>
                  <a:srgbClr val="743673"/>
                </a:solidFill>
                <a:highlight>
                  <a:schemeClr val="lt1"/>
                </a:highlight>
                <a:latin typeface="Montserrat"/>
                <a:ea typeface="Montserrat"/>
                <a:cs typeface="Montserrat"/>
                <a:sym typeface="Montserrat"/>
              </a:rPr>
              <a:t>Detailnya, kita bakal bahas hal-hal berikut ini : </a:t>
            </a:r>
            <a:endParaRPr b="1" sz="1600">
              <a:solidFill>
                <a:srgbClr val="743673"/>
              </a:solidFill>
              <a:latin typeface="Montserrat"/>
              <a:ea typeface="Montserrat"/>
              <a:cs typeface="Montserrat"/>
              <a:sym typeface="Montserrat"/>
            </a:endParaRPr>
          </a:p>
        </p:txBody>
      </p:sp>
      <p:sp>
        <p:nvSpPr>
          <p:cNvPr id="390" name="Google Shape;390;p84"/>
          <p:cNvSpPr/>
          <p:nvPr/>
        </p:nvSpPr>
        <p:spPr>
          <a:xfrm>
            <a:off x="789050" y="288503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pic>
        <p:nvPicPr>
          <p:cNvPr id="391" name="Google Shape;391;p84"/>
          <p:cNvPicPr preferRelativeResize="0"/>
          <p:nvPr/>
        </p:nvPicPr>
        <p:blipFill>
          <a:blip r:embed="rId5">
            <a:alphaModFix/>
          </a:blip>
          <a:stretch>
            <a:fillRect/>
          </a:stretch>
        </p:blipFill>
        <p:spPr>
          <a:xfrm>
            <a:off x="5410202" y="914400"/>
            <a:ext cx="2702448" cy="3886199"/>
          </a:xfrm>
          <a:prstGeom prst="rect">
            <a:avLst/>
          </a:prstGeom>
          <a:noFill/>
          <a:ln>
            <a:noFill/>
          </a:ln>
        </p:spPr>
      </p:pic>
      <p:sp>
        <p:nvSpPr>
          <p:cNvPr id="392" name="Google Shape;392;p84"/>
          <p:cNvSpPr/>
          <p:nvPr/>
        </p:nvSpPr>
        <p:spPr>
          <a:xfrm>
            <a:off x="789050" y="3183588"/>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393" name="Google Shape;393;p84"/>
          <p:cNvSpPr/>
          <p:nvPr/>
        </p:nvSpPr>
        <p:spPr>
          <a:xfrm>
            <a:off x="789050" y="3489800"/>
            <a:ext cx="225900" cy="230700"/>
          </a:xfrm>
          <a:prstGeom prst="ellipse">
            <a:avLst/>
          </a:prstGeom>
          <a:solidFill>
            <a:srgbClr val="F2AB2F"/>
          </a:solidFill>
          <a:ln cap="flat" cmpd="sng" w="9525">
            <a:solidFill>
              <a:srgbClr val="F2AB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3" name="Shape 943"/>
        <p:cNvGrpSpPr/>
        <p:nvPr/>
      </p:nvGrpSpPr>
      <p:grpSpPr>
        <a:xfrm>
          <a:off x="0" y="0"/>
          <a:ext cx="0" cy="0"/>
          <a:chOff x="0" y="0"/>
          <a:chExt cx="0" cy="0"/>
        </a:xfrm>
      </p:grpSpPr>
      <p:sp>
        <p:nvSpPr>
          <p:cNvPr id="944" name="Google Shape;944;p12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5" name="Google Shape;945;p12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6" name="Google Shape;946;p12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7" name="Google Shape;947;p12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8" name="Google Shape;948;p12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MVP</a:t>
            </a:r>
            <a:endParaRPr/>
          </a:p>
        </p:txBody>
      </p:sp>
      <p:sp>
        <p:nvSpPr>
          <p:cNvPr id="949" name="Google Shape;949;p12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0" name="Google Shape;950;p12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51" name="Google Shape;951;p12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52" name="Google Shape;952;p12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3" name="Google Shape;953;p120"/>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Ketika kita menekan button show, data yang sebelumnya telah kita masukkan akan muncul seperti gambar berikut</a:t>
            </a:r>
            <a:endParaRPr sz="1000">
              <a:solidFill>
                <a:srgbClr val="434343"/>
              </a:solidFill>
              <a:latin typeface="Montserrat"/>
              <a:ea typeface="Montserrat"/>
              <a:cs typeface="Montserrat"/>
              <a:sym typeface="Montserrat"/>
            </a:endParaRPr>
          </a:p>
        </p:txBody>
      </p:sp>
      <p:pic>
        <p:nvPicPr>
          <p:cNvPr id="954" name="Google Shape;954;p120"/>
          <p:cNvPicPr preferRelativeResize="0"/>
          <p:nvPr/>
        </p:nvPicPr>
        <p:blipFill>
          <a:blip r:embed="rId4">
            <a:alphaModFix/>
          </a:blip>
          <a:stretch>
            <a:fillRect/>
          </a:stretch>
        </p:blipFill>
        <p:spPr>
          <a:xfrm>
            <a:off x="6125588" y="784425"/>
            <a:ext cx="2094275" cy="41885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958" name="Shape 958"/>
        <p:cNvGrpSpPr/>
        <p:nvPr/>
      </p:nvGrpSpPr>
      <p:grpSpPr>
        <a:xfrm>
          <a:off x="0" y="0"/>
          <a:ext cx="0" cy="0"/>
          <a:chOff x="0" y="0"/>
          <a:chExt cx="0" cy="0"/>
        </a:xfrm>
      </p:grpSpPr>
      <p:sp>
        <p:nvSpPr>
          <p:cNvPr id="959" name="Google Shape;959;p12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0" name="Google Shape;960;p12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1" name="Google Shape;961;p12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2" name="Google Shape;962;p12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3" name="Google Shape;963;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964" name="Google Shape;964;p12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5" name="Google Shape;965;p12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66" name="Google Shape;966;p12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67" name="Google Shape;967;p12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8" name="Google Shape;968;p121"/>
          <p:cNvSpPr txBox="1"/>
          <p:nvPr/>
        </p:nvSpPr>
        <p:spPr>
          <a:xfrm>
            <a:off x="536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Okeey, kita sudah kelar bahas MVP.</a:t>
            </a:r>
            <a:endParaRPr b="1">
              <a:solidFill>
                <a:srgbClr val="FFFFFF"/>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Selanjutnya, kita akan belajar satu design pattern lagi. Siapa disini yang masih inget namanya? </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chemeClr val="accent1"/>
                </a:solidFill>
                <a:latin typeface="Montserrat"/>
                <a:ea typeface="Montserrat"/>
                <a:cs typeface="Montserrat"/>
                <a:sym typeface="Montserrat"/>
              </a:rPr>
              <a:t>Itu loh MVVM, alias Model View ViewMod</a:t>
            </a:r>
            <a:r>
              <a:rPr b="1" lang="en">
                <a:solidFill>
                  <a:srgbClr val="F2AB2F"/>
                </a:solidFill>
                <a:latin typeface="Montserrat"/>
                <a:ea typeface="Montserrat"/>
                <a:cs typeface="Montserrat"/>
                <a:sym typeface="Montserrat"/>
              </a:rPr>
              <a:t>el! 😃</a:t>
            </a:r>
            <a:endParaRPr b="1" i="0" sz="1800" u="none" cap="none" strike="noStrike">
              <a:solidFill>
                <a:srgbClr val="F2AB2F"/>
              </a:solidFill>
              <a:latin typeface="Montserrat"/>
              <a:ea typeface="Montserrat"/>
              <a:cs typeface="Montserrat"/>
              <a:sym typeface="Montserrat"/>
            </a:endParaRPr>
          </a:p>
        </p:txBody>
      </p:sp>
      <p:grpSp>
        <p:nvGrpSpPr>
          <p:cNvPr id="969" name="Google Shape;969;p121"/>
          <p:cNvGrpSpPr/>
          <p:nvPr/>
        </p:nvGrpSpPr>
        <p:grpSpPr>
          <a:xfrm>
            <a:off x="5205525" y="981200"/>
            <a:ext cx="3144075" cy="3886200"/>
            <a:chOff x="5205525" y="981200"/>
            <a:chExt cx="3144075" cy="3886200"/>
          </a:xfrm>
        </p:grpSpPr>
        <p:pic>
          <p:nvPicPr>
            <p:cNvPr id="970" name="Google Shape;970;p121"/>
            <p:cNvPicPr preferRelativeResize="0"/>
            <p:nvPr/>
          </p:nvPicPr>
          <p:blipFill rotWithShape="1">
            <a:blip r:embed="rId4">
              <a:alphaModFix/>
            </a:blip>
            <a:srcRect b="12093" l="48737" r="5200" t="31527"/>
            <a:stretch/>
          </p:blipFill>
          <p:spPr>
            <a:xfrm>
              <a:off x="6639550" y="981200"/>
              <a:ext cx="1710050" cy="2190975"/>
            </a:xfrm>
            <a:prstGeom prst="rect">
              <a:avLst/>
            </a:prstGeom>
            <a:noFill/>
            <a:ln>
              <a:noFill/>
            </a:ln>
          </p:spPr>
        </p:pic>
        <p:pic>
          <p:nvPicPr>
            <p:cNvPr id="971" name="Google Shape;971;p121"/>
            <p:cNvPicPr preferRelativeResize="0"/>
            <p:nvPr/>
          </p:nvPicPr>
          <p:blipFill rotWithShape="1">
            <a:blip r:embed="rId4">
              <a:alphaModFix/>
            </a:blip>
            <a:srcRect b="0" l="0" r="56447" t="0"/>
            <a:stretch/>
          </p:blipFill>
          <p:spPr>
            <a:xfrm>
              <a:off x="5205525" y="981200"/>
              <a:ext cx="1616952" cy="3886200"/>
            </a:xfrm>
            <a:prstGeom prst="rect">
              <a:avLst/>
            </a:prstGeom>
            <a:noFill/>
            <a:ln>
              <a:noFill/>
            </a:ln>
          </p:spPr>
        </p:pic>
      </p:grpSp>
      <p:sp>
        <p:nvSpPr>
          <p:cNvPr id="972" name="Google Shape;972;p12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t>
            </a:r>
            <a:r>
              <a:rPr b="1" lang="en" sz="1100">
                <a:solidFill>
                  <a:srgbClr val="FFFFFF"/>
                </a:solidFill>
                <a:latin typeface="Montserrat"/>
                <a:ea typeface="Montserrat"/>
                <a:cs typeface="Montserrat"/>
                <a:sym typeface="Montserrat"/>
              </a:rPr>
              <a:t>Memahami MVVM</a:t>
            </a:r>
            <a:endParaRPr b="1" i="0" sz="11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2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8" name="Google Shape;978;p12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79" name="Google Shape;979;p12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0" name="Google Shape;980;p12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81" name="Google Shape;981;p12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t>
            </a:r>
            <a:r>
              <a:rPr b="1" lang="en" sz="1100">
                <a:solidFill>
                  <a:srgbClr val="FFFFFF"/>
                </a:solidFill>
                <a:latin typeface="Montserrat"/>
                <a:ea typeface="Montserrat"/>
                <a:cs typeface="Montserrat"/>
                <a:sym typeface="Montserrat"/>
              </a:rPr>
              <a:t>Memahami MVVM</a:t>
            </a:r>
            <a:endParaRPr b="1" i="0" sz="1100" u="none" cap="none" strike="noStrike">
              <a:solidFill>
                <a:srgbClr val="FFFFFF"/>
              </a:solidFill>
              <a:latin typeface="Montserrat"/>
              <a:ea typeface="Montserrat"/>
              <a:cs typeface="Montserrat"/>
              <a:sym typeface="Montserrat"/>
            </a:endParaRPr>
          </a:p>
        </p:txBody>
      </p:sp>
      <p:sp>
        <p:nvSpPr>
          <p:cNvPr id="982" name="Google Shape;982;p12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3" name="Google Shape;983;p12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984" name="Google Shape;984;p12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985" name="Google Shape;985;p12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86" name="Google Shape;986;p122"/>
          <p:cNvSpPr txBox="1"/>
          <p:nvPr/>
        </p:nvSpPr>
        <p:spPr>
          <a:xfrm>
            <a:off x="484625" y="914400"/>
            <a:ext cx="40830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rgbClr val="652F67"/>
                </a:solidFill>
                <a:latin typeface="Montserrat"/>
                <a:ea typeface="Montserrat"/>
                <a:cs typeface="Montserrat"/>
                <a:sym typeface="Montserrat"/>
              </a:rPr>
              <a:t>Apa itu MVVM?</a:t>
            </a:r>
            <a:endParaRPr b="1" sz="16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sz="1000">
                <a:latin typeface="Montserrat"/>
                <a:ea typeface="Montserrat"/>
                <a:cs typeface="Montserrat"/>
                <a:sym typeface="Montserrat"/>
              </a:rPr>
              <a:t>MVVM,</a:t>
            </a:r>
            <a:r>
              <a:rPr lang="en" sz="1000">
                <a:latin typeface="Montserrat"/>
                <a:ea typeface="Montserrat"/>
                <a:cs typeface="Montserrat"/>
                <a:sym typeface="Montserrat"/>
              </a:rPr>
              <a:t> atau </a:t>
            </a:r>
            <a:r>
              <a:rPr b="1" lang="en" sz="1000">
                <a:latin typeface="Montserrat"/>
                <a:ea typeface="Montserrat"/>
                <a:cs typeface="Montserrat"/>
                <a:sym typeface="Montserrat"/>
              </a:rPr>
              <a:t>Model-View-ViewModel,</a:t>
            </a:r>
            <a:r>
              <a:rPr lang="en" sz="1000">
                <a:latin typeface="Montserrat"/>
                <a:ea typeface="Montserrat"/>
                <a:cs typeface="Montserrat"/>
                <a:sym typeface="Montserrat"/>
              </a:rPr>
              <a:t> merupakan sebuah Architectural Pattern yang dikenalkan oleh google pada Google I/O 2017.</a:t>
            </a:r>
            <a:endParaRPr sz="1000">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Selain memperkenalkan </a:t>
            </a:r>
            <a:r>
              <a:rPr b="1" lang="en" sz="1000">
                <a:latin typeface="Montserrat"/>
                <a:ea typeface="Montserrat"/>
                <a:cs typeface="Montserrat"/>
                <a:sym typeface="Montserrat"/>
              </a:rPr>
              <a:t>architecture components</a:t>
            </a:r>
            <a:r>
              <a:rPr lang="en" sz="1000">
                <a:latin typeface="Montserrat"/>
                <a:ea typeface="Montserrat"/>
                <a:cs typeface="Montserrat"/>
                <a:sym typeface="Montserrat"/>
              </a:rPr>
              <a:t> yang juga termasuk </a:t>
            </a:r>
            <a:r>
              <a:rPr b="1" lang="en" sz="1000">
                <a:latin typeface="Montserrat"/>
                <a:ea typeface="Montserrat"/>
                <a:cs typeface="Montserrat"/>
                <a:sym typeface="Montserrat"/>
              </a:rPr>
              <a:t>Live Data</a:t>
            </a:r>
            <a:r>
              <a:rPr lang="en" sz="1000">
                <a:latin typeface="Montserrat"/>
                <a:ea typeface="Montserrat"/>
                <a:cs typeface="Montserrat"/>
                <a:sym typeface="Montserrat"/>
              </a:rPr>
              <a:t> dan </a:t>
            </a:r>
            <a:r>
              <a:rPr b="1" lang="en" sz="1000">
                <a:latin typeface="Montserrat"/>
                <a:ea typeface="Montserrat"/>
                <a:cs typeface="Montserrat"/>
                <a:sym typeface="Montserrat"/>
              </a:rPr>
              <a:t>View Model</a:t>
            </a:r>
            <a:r>
              <a:rPr lang="en" sz="1000">
                <a:latin typeface="Montserrat"/>
                <a:ea typeface="Montserrat"/>
                <a:cs typeface="Montserrat"/>
                <a:sym typeface="Montserrat"/>
              </a:rPr>
              <a:t>, Google juga ikut memfasilitasi pengembangan aplikasi Android yang menggunakan pattern MVVM.</a:t>
            </a:r>
            <a:endParaRPr sz="1000">
              <a:latin typeface="Montserrat"/>
              <a:ea typeface="Montserrat"/>
              <a:cs typeface="Montserrat"/>
              <a:sym typeface="Montserrat"/>
            </a:endParaRPr>
          </a:p>
        </p:txBody>
      </p:sp>
      <p:pic>
        <p:nvPicPr>
          <p:cNvPr id="987" name="Google Shape;987;p122"/>
          <p:cNvPicPr preferRelativeResize="0"/>
          <p:nvPr/>
        </p:nvPicPr>
        <p:blipFill>
          <a:blip r:embed="rId4">
            <a:alphaModFix/>
          </a:blip>
          <a:stretch>
            <a:fillRect/>
          </a:stretch>
        </p:blipFill>
        <p:spPr>
          <a:xfrm>
            <a:off x="4567625" y="1231200"/>
            <a:ext cx="4153002" cy="3165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1" name="Shape 991"/>
        <p:cNvGrpSpPr/>
        <p:nvPr/>
      </p:nvGrpSpPr>
      <p:grpSpPr>
        <a:xfrm>
          <a:off x="0" y="0"/>
          <a:ext cx="0" cy="0"/>
          <a:chOff x="0" y="0"/>
          <a:chExt cx="0" cy="0"/>
        </a:xfrm>
      </p:grpSpPr>
      <p:sp>
        <p:nvSpPr>
          <p:cNvPr id="992" name="Google Shape;992;p12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Dengan didukung langsung oleh Google, </a:t>
            </a:r>
            <a:r>
              <a:rPr b="1" lang="en" sz="1000">
                <a:solidFill>
                  <a:schemeClr val="dk1"/>
                </a:solidFill>
                <a:latin typeface="Montserrat"/>
                <a:ea typeface="Montserrat"/>
                <a:cs typeface="Montserrat"/>
                <a:sym typeface="Montserrat"/>
              </a:rPr>
              <a:t>MVVM</a:t>
            </a:r>
            <a:r>
              <a:rPr lang="en" sz="1000">
                <a:solidFill>
                  <a:schemeClr val="dk1"/>
                </a:solidFill>
                <a:latin typeface="Montserrat"/>
                <a:ea typeface="Montserrat"/>
                <a:cs typeface="Montserrat"/>
                <a:sym typeface="Montserrat"/>
              </a:rPr>
              <a:t> menjadi design pattern yang lebih canggih dan memiliki berbagai keunggulan dari yang lain.</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Montserrat"/>
                <a:ea typeface="Montserrat"/>
                <a:cs typeface="Montserrat"/>
                <a:sym typeface="Montserrat"/>
              </a:rPr>
              <a:t>Adapun t</a:t>
            </a:r>
            <a:r>
              <a:rPr lang="en" sz="1000">
                <a:solidFill>
                  <a:schemeClr val="dk1"/>
                </a:solidFill>
                <a:latin typeface="Montserrat"/>
                <a:ea typeface="Montserrat"/>
                <a:cs typeface="Montserrat"/>
                <a:sym typeface="Montserrat"/>
              </a:rPr>
              <a:t>ujuan penggunaan MVVM</a:t>
            </a:r>
            <a:r>
              <a:rPr b="1" lang="en" sz="1000">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adalah untuk </a:t>
            </a:r>
            <a:r>
              <a:rPr b="1" lang="en" sz="1000">
                <a:solidFill>
                  <a:schemeClr val="dk1"/>
                </a:solidFill>
                <a:latin typeface="Montserrat"/>
                <a:ea typeface="Montserrat"/>
                <a:cs typeface="Montserrat"/>
                <a:sym typeface="Montserrat"/>
              </a:rPr>
              <a:t>menjaga code UI agar supaya sederhana</a:t>
            </a:r>
            <a:r>
              <a:rPr lang="en" sz="1000">
                <a:solidFill>
                  <a:schemeClr val="dk1"/>
                </a:solidFill>
                <a:latin typeface="Montserrat"/>
                <a:ea typeface="Montserrat"/>
                <a:cs typeface="Montserrat"/>
                <a:sym typeface="Montserrat"/>
              </a:rPr>
              <a:t> tanpa mengandung logic app dan tetap mudah untuk dikelola.</a:t>
            </a:r>
            <a:endParaRPr sz="1000">
              <a:solidFill>
                <a:schemeClr val="dk1"/>
              </a:solidFill>
              <a:latin typeface="Montserrat"/>
              <a:ea typeface="Montserrat"/>
              <a:cs typeface="Montserrat"/>
              <a:sym typeface="Montserrat"/>
            </a:endParaRPr>
          </a:p>
        </p:txBody>
      </p:sp>
      <p:pic>
        <p:nvPicPr>
          <p:cNvPr id="993" name="Google Shape;993;p123"/>
          <p:cNvPicPr preferRelativeResize="0"/>
          <p:nvPr/>
        </p:nvPicPr>
        <p:blipFill rotWithShape="1">
          <a:blip r:embed="rId3">
            <a:alphaModFix/>
          </a:blip>
          <a:srcRect b="0" l="0" r="0" t="0"/>
          <a:stretch/>
        </p:blipFill>
        <p:spPr>
          <a:xfrm>
            <a:off x="8074650" y="4573075"/>
            <a:ext cx="718350" cy="366500"/>
          </a:xfrm>
          <a:prstGeom prst="rect">
            <a:avLst/>
          </a:prstGeom>
          <a:noFill/>
          <a:ln>
            <a:noFill/>
          </a:ln>
        </p:spPr>
      </p:pic>
      <p:sp>
        <p:nvSpPr>
          <p:cNvPr id="994" name="Google Shape;994;p123"/>
          <p:cNvSpPr/>
          <p:nvPr/>
        </p:nvSpPr>
        <p:spPr>
          <a:xfrm flipH="1" rot="5400000">
            <a:off x="4303949" y="-4204126"/>
            <a:ext cx="536100" cy="9144000"/>
          </a:xfrm>
          <a:prstGeom prst="rect">
            <a:avLst/>
          </a:prstGeom>
          <a:solidFill>
            <a:srgbClr val="9B6DB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5" name="Google Shape;995;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0" i="0" lang="en" sz="1100" u="none" cap="none" strike="noStrike">
                <a:solidFill>
                  <a:srgbClr val="FFFFFF"/>
                </a:solidFill>
                <a:latin typeface="Lato Black"/>
                <a:ea typeface="Lato Black"/>
                <a:cs typeface="Lato Black"/>
                <a:sym typeface="Lato Black"/>
              </a:rPr>
              <a:t>PM 101</a:t>
            </a:r>
            <a:endParaRPr b="0" i="0" sz="1100" u="none" cap="none" strike="noStrike">
              <a:solidFill>
                <a:srgbClr val="FFFFFF"/>
              </a:solidFill>
              <a:latin typeface="Lato Black"/>
              <a:ea typeface="Lato Black"/>
              <a:cs typeface="Lato Black"/>
              <a:sym typeface="Lato Black"/>
            </a:endParaRPr>
          </a:p>
        </p:txBody>
      </p:sp>
      <p:sp>
        <p:nvSpPr>
          <p:cNvPr id="996" name="Google Shape;996;p12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7" name="Google Shape;997;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8" name="Google Shape;998;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id="999" name="Google Shape;999;p123"/>
          <p:cNvPicPr preferRelativeResize="0"/>
          <p:nvPr/>
        </p:nvPicPr>
        <p:blipFill rotWithShape="1">
          <a:blip r:embed="rId4">
            <a:alphaModFix/>
          </a:blip>
          <a:srcRect b="0" l="0" r="0" t="0"/>
          <a:stretch/>
        </p:blipFill>
        <p:spPr>
          <a:xfrm>
            <a:off x="8616612" y="183549"/>
            <a:ext cx="302675" cy="368650"/>
          </a:xfrm>
          <a:prstGeom prst="rect">
            <a:avLst/>
          </a:prstGeom>
          <a:noFill/>
          <a:ln>
            <a:noFill/>
          </a:ln>
        </p:spPr>
      </p:pic>
      <p:sp>
        <p:nvSpPr>
          <p:cNvPr id="1000" name="Google Shape;1000;p12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1" name="Google Shape;1001;p12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2" name="Google Shape;1002;p12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03" name="Google Shape;1003;p12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4" name="Google Shape;1004;p12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05" name="Google Shape;1005;p123"/>
          <p:cNvPicPr preferRelativeResize="0"/>
          <p:nvPr/>
        </p:nvPicPr>
        <p:blipFill rotWithShape="1">
          <a:blip r:embed="rId5">
            <a:alphaModFix/>
          </a:blip>
          <a:srcRect b="0" l="0" r="0" t="0"/>
          <a:stretch/>
        </p:blipFill>
        <p:spPr>
          <a:xfrm>
            <a:off x="8535950" y="105991"/>
            <a:ext cx="463928" cy="463928"/>
          </a:xfrm>
          <a:prstGeom prst="rect">
            <a:avLst/>
          </a:prstGeom>
          <a:noFill/>
          <a:ln>
            <a:noFill/>
          </a:ln>
        </p:spPr>
      </p:pic>
      <p:sp>
        <p:nvSpPr>
          <p:cNvPr id="1006" name="Google Shape;1006;p12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7" name="Google Shape;1007;p12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Memahami MVVM</a:t>
            </a:r>
            <a:endParaRPr b="1"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1100"/>
              <a:buFont typeface="Montserrat"/>
              <a:buNone/>
            </a:pPr>
            <a:r>
              <a:t/>
            </a:r>
            <a:endParaRPr b="1" sz="1100">
              <a:solidFill>
                <a:schemeClr val="lt1"/>
              </a:solidFill>
              <a:latin typeface="Montserrat"/>
              <a:ea typeface="Montserrat"/>
              <a:cs typeface="Montserrat"/>
              <a:sym typeface="Montserrat"/>
            </a:endParaRPr>
          </a:p>
        </p:txBody>
      </p:sp>
      <p:pic>
        <p:nvPicPr>
          <p:cNvPr id="1008" name="Google Shape;1008;p123"/>
          <p:cNvPicPr preferRelativeResize="0"/>
          <p:nvPr/>
        </p:nvPicPr>
        <p:blipFill rotWithShape="1">
          <a:blip r:embed="rId6">
            <a:alphaModFix/>
          </a:blip>
          <a:srcRect b="0" l="0" r="0" t="0"/>
          <a:stretch/>
        </p:blipFill>
        <p:spPr>
          <a:xfrm>
            <a:off x="5215996" y="914400"/>
            <a:ext cx="3033880" cy="38862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12" name="Shape 1012"/>
        <p:cNvGrpSpPr/>
        <p:nvPr/>
      </p:nvGrpSpPr>
      <p:grpSpPr>
        <a:xfrm>
          <a:off x="0" y="0"/>
          <a:ext cx="0" cy="0"/>
          <a:chOff x="0" y="0"/>
          <a:chExt cx="0" cy="0"/>
        </a:xfrm>
      </p:grpSpPr>
      <p:sp>
        <p:nvSpPr>
          <p:cNvPr id="1013" name="Google Shape;1013;p12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4" name="Google Shape;1014;p12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5" name="Google Shape;1015;p12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6" name="Google Shape;1016;p12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7" name="Google Shape;1017;p12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Memahami MVVM</a:t>
            </a:r>
            <a:endParaRPr b="1"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1100"/>
              <a:buFont typeface="Montserrat"/>
              <a:buNone/>
            </a:pPr>
            <a:r>
              <a:t/>
            </a:r>
            <a:endParaRPr b="1" sz="1100">
              <a:solidFill>
                <a:schemeClr val="lt1"/>
              </a:solidFill>
              <a:latin typeface="Montserrat"/>
              <a:ea typeface="Montserrat"/>
              <a:cs typeface="Montserrat"/>
              <a:sym typeface="Montserrat"/>
            </a:endParaRPr>
          </a:p>
        </p:txBody>
      </p:sp>
      <p:sp>
        <p:nvSpPr>
          <p:cNvPr id="1018" name="Google Shape;1018;p12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19" name="Google Shape;1019;p12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20" name="Google Shape;1020;p12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21" name="Google Shape;1021;p12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22" name="Google Shape;1022;p12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rgbClr val="652F67"/>
                </a:solidFill>
                <a:latin typeface="Montserrat"/>
                <a:ea typeface="Montserrat"/>
                <a:cs typeface="Montserrat"/>
                <a:sym typeface="Montserrat"/>
              </a:rPr>
              <a:t>Apa aja sih keuntungan pakai </a:t>
            </a:r>
            <a:r>
              <a:rPr b="1" lang="en" sz="1600">
                <a:solidFill>
                  <a:srgbClr val="652F67"/>
                </a:solidFill>
                <a:latin typeface="Montserrat"/>
                <a:ea typeface="Montserrat"/>
                <a:cs typeface="Montserrat"/>
                <a:sym typeface="Montserrat"/>
              </a:rPr>
              <a:t>Arsitektur MVVM?</a:t>
            </a:r>
            <a:endParaRPr b="1" sz="1600">
              <a:solidFill>
                <a:srgbClr val="652F67"/>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Tadi sempet mention tentang keunggulan, nih. Kita simak dua keuntungan menggunakan MVVM :</a:t>
            </a:r>
            <a:endParaRPr sz="1000">
              <a:solidFill>
                <a:schemeClr val="dk1"/>
              </a:solidFill>
              <a:latin typeface="Montserrat"/>
              <a:ea typeface="Montserrat"/>
              <a:cs typeface="Montserrat"/>
              <a:sym typeface="Montserrat"/>
            </a:endParaRPr>
          </a:p>
          <a:p>
            <a:pPr indent="0" lvl="0" marL="228600" rtl="0" algn="just">
              <a:lnSpc>
                <a:spcPct val="115000"/>
              </a:lnSpc>
              <a:spcBef>
                <a:spcPts val="1200"/>
              </a:spcBef>
              <a:spcAft>
                <a:spcPts val="0"/>
              </a:spcAft>
              <a:buNone/>
            </a:pPr>
            <a:r>
              <a:rPr b="1" lang="en" sz="1000">
                <a:solidFill>
                  <a:srgbClr val="F2AB2F"/>
                </a:solidFill>
                <a:latin typeface="Montserrat"/>
                <a:ea typeface="Montserrat"/>
                <a:cs typeface="Montserrat"/>
                <a:sym typeface="Montserrat"/>
              </a:rPr>
              <a:t>1. </a:t>
            </a:r>
            <a:r>
              <a:rPr b="1" lang="en" sz="1000">
                <a:solidFill>
                  <a:srgbClr val="F2AB2F"/>
                </a:solidFill>
                <a:latin typeface="Montserrat"/>
                <a:ea typeface="Montserrat"/>
                <a:cs typeface="Montserrat"/>
                <a:sym typeface="Montserrat"/>
              </a:rPr>
              <a:t>Lifecycle yang Friendly</a:t>
            </a:r>
            <a:endParaRPr b="1" sz="1000">
              <a:solidFill>
                <a:srgbClr val="F2AB2F"/>
              </a:solidFill>
              <a:latin typeface="Montserrat"/>
              <a:ea typeface="Montserrat"/>
              <a:cs typeface="Montserrat"/>
              <a:sym typeface="Montserrat"/>
            </a:endParaRPr>
          </a:p>
          <a:p>
            <a:pPr indent="0" lvl="0" marL="228600" rtl="0" algn="just">
              <a:lnSpc>
                <a:spcPct val="115000"/>
              </a:lnSpc>
              <a:spcBef>
                <a:spcPts val="1200"/>
              </a:spcBef>
              <a:spcAft>
                <a:spcPts val="0"/>
              </a:spcAft>
              <a:buNone/>
            </a:pPr>
            <a:r>
              <a:rPr lang="en" sz="1000">
                <a:latin typeface="Montserrat"/>
                <a:ea typeface="Montserrat"/>
                <a:cs typeface="Montserrat"/>
                <a:sym typeface="Montserrat"/>
              </a:rPr>
              <a:t>Dengan adanya lifecycle aware yang ada pada architecture component, developer akan terbantu sewaktu harus mengurusi kasus-kasus seperti pengolahan data saat layar device sedang berotasi. </a:t>
            </a:r>
            <a:endParaRPr sz="1000">
              <a:latin typeface="Montserrat"/>
              <a:ea typeface="Montserrat"/>
              <a:cs typeface="Montserrat"/>
              <a:sym typeface="Montserrat"/>
            </a:endParaRPr>
          </a:p>
          <a:p>
            <a:pPr indent="0" lvl="0" marL="228600" rtl="0" algn="just">
              <a:lnSpc>
                <a:spcPct val="115000"/>
              </a:lnSpc>
              <a:spcBef>
                <a:spcPts val="1200"/>
              </a:spcBef>
              <a:spcAft>
                <a:spcPts val="1200"/>
              </a:spcAft>
              <a:buNone/>
            </a:pPr>
            <a:r>
              <a:rPr lang="en" sz="1000">
                <a:latin typeface="Montserrat"/>
                <a:ea typeface="Montserrat"/>
                <a:cs typeface="Montserrat"/>
                <a:sym typeface="Montserrat"/>
              </a:rPr>
              <a:t>Oleh karena itu, Activity/Fragment Lifecycle terpisah dengan ViewModel Scope.</a:t>
            </a:r>
            <a:endParaRPr sz="1000">
              <a:latin typeface="Montserrat"/>
              <a:ea typeface="Montserrat"/>
              <a:cs typeface="Montserrat"/>
              <a:sym typeface="Montserrat"/>
            </a:endParaRPr>
          </a:p>
        </p:txBody>
      </p:sp>
      <p:pic>
        <p:nvPicPr>
          <p:cNvPr id="1023" name="Google Shape;1023;p124"/>
          <p:cNvPicPr preferRelativeResize="0"/>
          <p:nvPr/>
        </p:nvPicPr>
        <p:blipFill>
          <a:blip r:embed="rId4">
            <a:alphaModFix/>
          </a:blip>
          <a:stretch>
            <a:fillRect/>
          </a:stretch>
        </p:blipFill>
        <p:spPr>
          <a:xfrm>
            <a:off x="4911595" y="1160000"/>
            <a:ext cx="3702057" cy="36406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27" name="Shape 1027"/>
        <p:cNvGrpSpPr/>
        <p:nvPr/>
      </p:nvGrpSpPr>
      <p:grpSpPr>
        <a:xfrm>
          <a:off x="0" y="0"/>
          <a:ext cx="0" cy="0"/>
          <a:chOff x="0" y="0"/>
          <a:chExt cx="0" cy="0"/>
        </a:xfrm>
      </p:grpSpPr>
      <p:sp>
        <p:nvSpPr>
          <p:cNvPr id="1028" name="Google Shape;1028;p12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9" name="Google Shape;1029;p12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0" name="Google Shape;1030;p12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1" name="Google Shape;1031;p12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2" name="Google Shape;1032;p12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Memahami MVVM</a:t>
            </a:r>
            <a:endParaRPr b="1" sz="1100">
              <a:solidFill>
                <a:srgbClr val="FFFFFF"/>
              </a:solidFill>
              <a:latin typeface="Montserrat"/>
              <a:ea typeface="Montserrat"/>
              <a:cs typeface="Montserrat"/>
              <a:sym typeface="Montserrat"/>
            </a:endParaRPr>
          </a:p>
        </p:txBody>
      </p:sp>
      <p:sp>
        <p:nvSpPr>
          <p:cNvPr id="1033" name="Google Shape;1033;p12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4" name="Google Shape;1034;p12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35" name="Google Shape;1035;p12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36" name="Google Shape;1036;p12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37" name="Google Shape;1037;p125"/>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228600" rtl="0" algn="just">
              <a:lnSpc>
                <a:spcPct val="100000"/>
              </a:lnSpc>
              <a:spcBef>
                <a:spcPts val="1200"/>
              </a:spcBef>
              <a:spcAft>
                <a:spcPts val="0"/>
              </a:spcAft>
              <a:buNone/>
            </a:pPr>
            <a:r>
              <a:rPr b="1" lang="en" sz="1000">
                <a:solidFill>
                  <a:srgbClr val="F2AB2F"/>
                </a:solidFill>
                <a:latin typeface="Montserrat"/>
                <a:ea typeface="Montserrat"/>
                <a:cs typeface="Montserrat"/>
                <a:sym typeface="Montserrat"/>
              </a:rPr>
              <a:t>2. </a:t>
            </a:r>
            <a:r>
              <a:rPr b="1" lang="en" sz="1000">
                <a:solidFill>
                  <a:srgbClr val="F2AB2F"/>
                </a:solidFill>
                <a:latin typeface="Montserrat"/>
                <a:ea typeface="Montserrat"/>
                <a:cs typeface="Montserrat"/>
                <a:sym typeface="Montserrat"/>
              </a:rPr>
              <a:t>Testable</a:t>
            </a:r>
            <a:endParaRPr b="1" sz="1000">
              <a:solidFill>
                <a:srgbClr val="F2AB2F"/>
              </a:solidFill>
              <a:latin typeface="Montserrat"/>
              <a:ea typeface="Montserrat"/>
              <a:cs typeface="Montserrat"/>
              <a:sym typeface="Montserrat"/>
            </a:endParaRPr>
          </a:p>
          <a:p>
            <a:pPr indent="0" lvl="0" marL="228600" rtl="0" algn="just">
              <a:lnSpc>
                <a:spcPct val="115000"/>
              </a:lnSpc>
              <a:spcBef>
                <a:spcPts val="1200"/>
              </a:spcBef>
              <a:spcAft>
                <a:spcPts val="1200"/>
              </a:spcAft>
              <a:buNone/>
            </a:pPr>
            <a:r>
              <a:rPr lang="en" sz="1000">
                <a:latin typeface="Montserrat"/>
                <a:ea typeface="Montserrat"/>
                <a:cs typeface="Montserrat"/>
                <a:sym typeface="Montserrat"/>
              </a:rPr>
              <a:t>Mempermudah developer sewaktu melakukan unit test pada aplikasi yang sedang dibuat.</a:t>
            </a:r>
            <a:endParaRPr sz="1000">
              <a:latin typeface="Montserrat"/>
              <a:ea typeface="Montserrat"/>
              <a:cs typeface="Montserrat"/>
              <a:sym typeface="Montserrat"/>
            </a:endParaRPr>
          </a:p>
        </p:txBody>
      </p:sp>
      <p:pic>
        <p:nvPicPr>
          <p:cNvPr id="1038" name="Google Shape;1038;p125"/>
          <p:cNvPicPr preferRelativeResize="0"/>
          <p:nvPr/>
        </p:nvPicPr>
        <p:blipFill>
          <a:blip r:embed="rId4">
            <a:alphaModFix/>
          </a:blip>
          <a:stretch>
            <a:fillRect/>
          </a:stretch>
        </p:blipFill>
        <p:spPr>
          <a:xfrm>
            <a:off x="4830975" y="954812"/>
            <a:ext cx="3704975" cy="3704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042" name="Shape 1042"/>
        <p:cNvGrpSpPr/>
        <p:nvPr/>
      </p:nvGrpSpPr>
      <p:grpSpPr>
        <a:xfrm>
          <a:off x="0" y="0"/>
          <a:ext cx="0" cy="0"/>
          <a:chOff x="0" y="0"/>
          <a:chExt cx="0" cy="0"/>
        </a:xfrm>
      </p:grpSpPr>
      <p:sp>
        <p:nvSpPr>
          <p:cNvPr id="1043" name="Google Shape;1043;p12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4" name="Google Shape;1044;p12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5" name="Google Shape;1045;p12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6" name="Google Shape;1046;p12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47" name="Google Shape;1047;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a:t>
            </a:r>
            <a:endParaRPr b="1" sz="1100">
              <a:solidFill>
                <a:srgbClr val="FFFFFF"/>
              </a:solidFill>
              <a:latin typeface="Montserrat"/>
              <a:ea typeface="Montserrat"/>
              <a:cs typeface="Montserrat"/>
              <a:sym typeface="Montserrat"/>
            </a:endParaRPr>
          </a:p>
        </p:txBody>
      </p:sp>
      <p:sp>
        <p:nvSpPr>
          <p:cNvPr id="1048" name="Google Shape;1048;p12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49" name="Google Shape;1049;p12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50" name="Google Shape;1050;p12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51" name="Google Shape;1051;p12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52" name="Google Shape;1052;p126"/>
          <p:cNvSpPr txBox="1"/>
          <p:nvPr/>
        </p:nvSpPr>
        <p:spPr>
          <a:xfrm>
            <a:off x="484625" y="914400"/>
            <a:ext cx="40875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Nggak sampai di situ aja, Pren. </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rgbClr val="FFFFFF"/>
                </a:solidFill>
                <a:latin typeface="Montserrat"/>
                <a:ea typeface="Montserrat"/>
                <a:cs typeface="Montserrat"/>
                <a:sym typeface="Montserrat"/>
              </a:rPr>
              <a:t>MVVM </a:t>
            </a:r>
            <a:r>
              <a:rPr b="1" lang="en">
                <a:solidFill>
                  <a:schemeClr val="lt1"/>
                </a:solidFill>
                <a:latin typeface="Montserrat"/>
                <a:ea typeface="Montserrat"/>
                <a:cs typeface="Montserrat"/>
                <a:sym typeface="Montserrat"/>
              </a:rPr>
              <a:t>juga terdiri dari </a:t>
            </a:r>
            <a:r>
              <a:rPr b="1" lang="en">
                <a:solidFill>
                  <a:schemeClr val="accent1"/>
                </a:solidFill>
                <a:latin typeface="Montserrat"/>
                <a:ea typeface="Montserrat"/>
                <a:cs typeface="Montserrat"/>
                <a:sym typeface="Montserrat"/>
              </a:rPr>
              <a:t>komponen - komponen</a:t>
            </a:r>
            <a:r>
              <a:rPr b="1" lang="en">
                <a:solidFill>
                  <a:schemeClr val="lt1"/>
                </a:solidFill>
                <a:latin typeface="Montserrat"/>
                <a:ea typeface="Montserrat"/>
                <a:cs typeface="Montserrat"/>
                <a:sym typeface="Montserrat"/>
              </a:rPr>
              <a:t> penting yang wajib buat diketahui.</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Apa aja sih itu?</a:t>
            </a:r>
            <a:endParaRPr b="1">
              <a:solidFill>
                <a:srgbClr val="FFFFFF"/>
              </a:solidFill>
              <a:latin typeface="Montserrat"/>
              <a:ea typeface="Montserrat"/>
              <a:cs typeface="Montserrat"/>
              <a:sym typeface="Montserrat"/>
            </a:endParaRPr>
          </a:p>
        </p:txBody>
      </p:sp>
      <p:pic>
        <p:nvPicPr>
          <p:cNvPr id="1053" name="Google Shape;1053;p126"/>
          <p:cNvPicPr preferRelativeResize="0"/>
          <p:nvPr/>
        </p:nvPicPr>
        <p:blipFill>
          <a:blip r:embed="rId4">
            <a:alphaModFix/>
          </a:blip>
          <a:stretch>
            <a:fillRect/>
          </a:stretch>
        </p:blipFill>
        <p:spPr>
          <a:xfrm>
            <a:off x="5417650" y="1010850"/>
            <a:ext cx="2720195" cy="3789752"/>
          </a:xfrm>
          <a:prstGeom prst="rect">
            <a:avLst/>
          </a:prstGeom>
          <a:noFill/>
          <a:ln>
            <a:noFill/>
          </a:ln>
        </p:spPr>
      </p:pic>
      <p:sp>
        <p:nvSpPr>
          <p:cNvPr id="1054" name="Google Shape;1054;p12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Komponen MVVM</a:t>
            </a:r>
            <a:endParaRPr b="1" sz="1100">
              <a:solidFill>
                <a:schemeClr val="lt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8" name="Shape 1058"/>
        <p:cNvGrpSpPr/>
        <p:nvPr/>
      </p:nvGrpSpPr>
      <p:grpSpPr>
        <a:xfrm>
          <a:off x="0" y="0"/>
          <a:ext cx="0" cy="0"/>
          <a:chOff x="0" y="0"/>
          <a:chExt cx="0" cy="0"/>
        </a:xfrm>
      </p:grpSpPr>
      <p:sp>
        <p:nvSpPr>
          <p:cNvPr id="1059" name="Google Shape;1059;p12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0" name="Google Shape;1060;p12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1" name="Google Shape;1061;p12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2" name="Google Shape;1062;p12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3" name="Google Shape;1063;p12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t>
            </a:r>
            <a:r>
              <a:rPr b="1" lang="en" sz="1100">
                <a:solidFill>
                  <a:schemeClr val="lt1"/>
                </a:solidFill>
                <a:latin typeface="Montserrat"/>
                <a:ea typeface="Montserrat"/>
                <a:cs typeface="Montserrat"/>
                <a:sym typeface="Montserrat"/>
              </a:rPr>
              <a:t>Komponen MVVM</a:t>
            </a:r>
            <a:endParaRPr b="1" sz="1100">
              <a:solidFill>
                <a:schemeClr val="lt1"/>
              </a:solidFill>
              <a:latin typeface="Montserrat"/>
              <a:ea typeface="Montserrat"/>
              <a:cs typeface="Montserrat"/>
              <a:sym typeface="Montserrat"/>
            </a:endParaRPr>
          </a:p>
        </p:txBody>
      </p:sp>
      <p:sp>
        <p:nvSpPr>
          <p:cNvPr id="1064" name="Google Shape;1064;p12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65" name="Google Shape;1065;p12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66" name="Google Shape;1066;p12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67" name="Google Shape;1067;p12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68" name="Google Shape;1068;p127"/>
          <p:cNvPicPr preferRelativeResize="0"/>
          <p:nvPr/>
        </p:nvPicPr>
        <p:blipFill rotWithShape="1">
          <a:blip r:embed="rId4">
            <a:alphaModFix/>
          </a:blip>
          <a:srcRect b="11130" l="0" r="0" t="9535"/>
          <a:stretch/>
        </p:blipFill>
        <p:spPr>
          <a:xfrm>
            <a:off x="1626700" y="2093625"/>
            <a:ext cx="5890601" cy="2706985"/>
          </a:xfrm>
          <a:prstGeom prst="rect">
            <a:avLst/>
          </a:prstGeom>
          <a:noFill/>
          <a:ln>
            <a:noFill/>
          </a:ln>
        </p:spPr>
      </p:pic>
      <p:sp>
        <p:nvSpPr>
          <p:cNvPr id="1069" name="Google Shape;1069;p127"/>
          <p:cNvSpPr txBox="1"/>
          <p:nvPr/>
        </p:nvSpPr>
        <p:spPr>
          <a:xfrm>
            <a:off x="1314450" y="914400"/>
            <a:ext cx="6515100" cy="95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 sz="1600">
                <a:solidFill>
                  <a:schemeClr val="accent6"/>
                </a:solidFill>
                <a:latin typeface="Montserrat"/>
                <a:ea typeface="Montserrat"/>
                <a:cs typeface="Montserrat"/>
                <a:sym typeface="Montserrat"/>
              </a:rPr>
              <a:t>Apa aja tuh komponennya?</a:t>
            </a:r>
            <a:endParaRPr b="1" sz="1600">
              <a:solidFill>
                <a:schemeClr val="accent6"/>
              </a:solidFill>
              <a:latin typeface="Montserrat"/>
              <a:ea typeface="Montserrat"/>
              <a:cs typeface="Montserrat"/>
              <a:sym typeface="Montserrat"/>
            </a:endParaRPr>
          </a:p>
          <a:p>
            <a:pPr indent="0" lvl="0" marL="0" rtl="0" algn="ctr">
              <a:lnSpc>
                <a:spcPct val="115000"/>
              </a:lnSpc>
              <a:spcBef>
                <a:spcPts val="1200"/>
              </a:spcBef>
              <a:spcAft>
                <a:spcPts val="1200"/>
              </a:spcAft>
              <a:buNone/>
            </a:pPr>
            <a:r>
              <a:rPr lang="en" sz="1000">
                <a:solidFill>
                  <a:schemeClr val="dk1"/>
                </a:solidFill>
                <a:latin typeface="Montserrat"/>
                <a:ea typeface="Montserrat"/>
                <a:cs typeface="Montserrat"/>
                <a:sym typeface="Montserrat"/>
              </a:rPr>
              <a:t>Nah, komponen dari MVVM terbagi ke dalam 3 kelompok yaitu :</a:t>
            </a:r>
            <a:br>
              <a:rPr lang="en" sz="1000">
                <a:solidFill>
                  <a:schemeClr val="dk1"/>
                </a:solidFill>
                <a:latin typeface="Montserrat"/>
                <a:ea typeface="Montserrat"/>
                <a:cs typeface="Montserrat"/>
                <a:sym typeface="Montserrat"/>
              </a:rPr>
            </a:br>
            <a:r>
              <a:rPr b="1" lang="en" sz="1000">
                <a:solidFill>
                  <a:schemeClr val="dk1"/>
                </a:solidFill>
                <a:latin typeface="Montserrat"/>
                <a:ea typeface="Montserrat"/>
                <a:cs typeface="Montserrat"/>
                <a:sym typeface="Montserrat"/>
              </a:rPr>
              <a:t>View</a:t>
            </a:r>
            <a:r>
              <a:rPr lang="en" sz="1000">
                <a:solidFill>
                  <a:schemeClr val="dk1"/>
                </a:solidFill>
                <a:latin typeface="Montserrat"/>
                <a:ea typeface="Montserrat"/>
                <a:cs typeface="Montserrat"/>
                <a:sym typeface="Montserrat"/>
              </a:rPr>
              <a:t>, </a:t>
            </a:r>
            <a:r>
              <a:rPr b="1" lang="en" sz="1000">
                <a:solidFill>
                  <a:schemeClr val="dk1"/>
                </a:solidFill>
                <a:latin typeface="Montserrat"/>
                <a:ea typeface="Montserrat"/>
                <a:cs typeface="Montserrat"/>
                <a:sym typeface="Montserrat"/>
              </a:rPr>
              <a:t>ViewModel</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Model</a:t>
            </a:r>
            <a:r>
              <a:rPr lang="en" sz="1000">
                <a:solidFill>
                  <a:schemeClr val="dk1"/>
                </a:solidFill>
                <a:latin typeface="Montserrat"/>
                <a:ea typeface="Montserrat"/>
                <a:cs typeface="Montserrat"/>
                <a:sym typeface="Montserrat"/>
              </a:rPr>
              <a:t>. Yuk kita bahas satu-satu~</a:t>
            </a:r>
            <a:endParaRPr sz="1000">
              <a:solidFill>
                <a:schemeClr val="dk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73" name="Shape 1073"/>
        <p:cNvGrpSpPr/>
        <p:nvPr/>
      </p:nvGrpSpPr>
      <p:grpSpPr>
        <a:xfrm>
          <a:off x="0" y="0"/>
          <a:ext cx="0" cy="0"/>
          <a:chOff x="0" y="0"/>
          <a:chExt cx="0" cy="0"/>
        </a:xfrm>
      </p:grpSpPr>
      <p:sp>
        <p:nvSpPr>
          <p:cNvPr id="1074" name="Google Shape;1074;p12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5" name="Google Shape;1075;p12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6" name="Google Shape;1076;p12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7" name="Google Shape;1077;p12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8" name="Google Shape;1078;p12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Komponen MVVM</a:t>
            </a:r>
            <a:endParaRPr b="1" sz="1100">
              <a:solidFill>
                <a:schemeClr val="lt1"/>
              </a:solidFill>
              <a:latin typeface="Montserrat"/>
              <a:ea typeface="Montserrat"/>
              <a:cs typeface="Montserrat"/>
              <a:sym typeface="Montserrat"/>
            </a:endParaRPr>
          </a:p>
        </p:txBody>
      </p:sp>
      <p:sp>
        <p:nvSpPr>
          <p:cNvPr id="1079" name="Google Shape;1079;p12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80" name="Google Shape;1080;p12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81" name="Google Shape;1081;p12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82" name="Google Shape;1082;p12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83" name="Google Shape;1083;p128"/>
          <p:cNvSpPr txBox="1"/>
          <p:nvPr/>
        </p:nvSpPr>
        <p:spPr>
          <a:xfrm>
            <a:off x="484625" y="914400"/>
            <a:ext cx="4087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Pertama, yaitu Model!</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Sama seperti pada MVP, </a:t>
            </a:r>
            <a:r>
              <a:rPr b="1" lang="en" sz="1000">
                <a:latin typeface="Montserrat"/>
                <a:ea typeface="Montserrat"/>
                <a:cs typeface="Montserrat"/>
                <a:sym typeface="Montserrat"/>
              </a:rPr>
              <a:t>Model </a:t>
            </a:r>
            <a:r>
              <a:rPr lang="en" sz="1000">
                <a:latin typeface="Montserrat"/>
                <a:ea typeface="Montserrat"/>
                <a:cs typeface="Montserrat"/>
                <a:sym typeface="Montserrat"/>
              </a:rPr>
              <a:t>ditempatkan pada </a:t>
            </a:r>
            <a:r>
              <a:rPr b="1" lang="en" sz="1000">
                <a:latin typeface="Montserrat"/>
                <a:ea typeface="Montserrat"/>
                <a:cs typeface="Montserrat"/>
                <a:sym typeface="Montserrat"/>
              </a:rPr>
              <a:t>layer data</a:t>
            </a:r>
            <a:r>
              <a:rPr lang="en" sz="1000">
                <a:latin typeface="Montserrat"/>
                <a:ea typeface="Montserrat"/>
                <a:cs typeface="Montserrat"/>
                <a:sym typeface="Montserrat"/>
              </a:rPr>
              <a:t>.</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Bagian ini berguna sebagai penampung data hasil proses dari server API, atau </a:t>
            </a:r>
            <a:r>
              <a:rPr lang="en" sz="1000">
                <a:solidFill>
                  <a:schemeClr val="dk1"/>
                </a:solidFill>
                <a:latin typeface="Montserrat"/>
                <a:ea typeface="Montserrat"/>
                <a:cs typeface="Montserrat"/>
                <a:sym typeface="Montserrat"/>
              </a:rPr>
              <a:t>local </a:t>
            </a:r>
            <a:r>
              <a:rPr lang="en" sz="1000">
                <a:latin typeface="Montserrat"/>
                <a:ea typeface="Montserrat"/>
                <a:cs typeface="Montserrat"/>
                <a:sym typeface="Montserrat"/>
              </a:rPr>
              <a:t>database yang ada pada device.</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Kalau udah, melalui model ini hasilnya akan dihubungkan lagi kepada View (sebagai penerima hasil akhir dan menampilkan output ke layar pengguna.)</a:t>
            </a:r>
            <a:endParaRPr sz="1000">
              <a:latin typeface="Montserrat"/>
              <a:ea typeface="Montserrat"/>
              <a:cs typeface="Montserrat"/>
              <a:sym typeface="Montserrat"/>
            </a:endParaRPr>
          </a:p>
        </p:txBody>
      </p:sp>
      <p:pic>
        <p:nvPicPr>
          <p:cNvPr id="1084" name="Google Shape;1084;p128"/>
          <p:cNvPicPr preferRelativeResize="0"/>
          <p:nvPr/>
        </p:nvPicPr>
        <p:blipFill>
          <a:blip r:embed="rId4">
            <a:alphaModFix/>
          </a:blip>
          <a:stretch>
            <a:fillRect/>
          </a:stretch>
        </p:blipFill>
        <p:spPr>
          <a:xfrm>
            <a:off x="4369100" y="1201349"/>
            <a:ext cx="4267100" cy="325236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8" name="Shape 1088"/>
        <p:cNvGrpSpPr/>
        <p:nvPr/>
      </p:nvGrpSpPr>
      <p:grpSpPr>
        <a:xfrm>
          <a:off x="0" y="0"/>
          <a:ext cx="0" cy="0"/>
          <a:chOff x="0" y="0"/>
          <a:chExt cx="0" cy="0"/>
        </a:xfrm>
      </p:grpSpPr>
      <p:sp>
        <p:nvSpPr>
          <p:cNvPr id="1089" name="Google Shape;1089;p12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0" name="Google Shape;1090;p12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1" name="Google Shape;1091;p12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2" name="Google Shape;1092;p12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3" name="Google Shape;1093;p12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Komponen MVVM</a:t>
            </a:r>
            <a:endParaRPr b="1" sz="1100">
              <a:solidFill>
                <a:srgbClr val="FFFFFF"/>
              </a:solidFill>
              <a:latin typeface="Montserrat"/>
              <a:ea typeface="Montserrat"/>
              <a:cs typeface="Montserrat"/>
              <a:sym typeface="Montserrat"/>
            </a:endParaRPr>
          </a:p>
        </p:txBody>
      </p:sp>
      <p:sp>
        <p:nvSpPr>
          <p:cNvPr id="1094" name="Google Shape;1094;p12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5" name="Google Shape;1095;p12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096" name="Google Shape;1096;p12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097" name="Google Shape;1097;p12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8" name="Google Shape;1098;p12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Kedua, ialah View~</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Nah, kalau View ini letaknya berada pada </a:t>
            </a:r>
            <a:r>
              <a:rPr b="1" lang="en" sz="1000">
                <a:solidFill>
                  <a:schemeClr val="dk1"/>
                </a:solidFill>
                <a:latin typeface="Montserrat"/>
                <a:ea typeface="Montserrat"/>
                <a:cs typeface="Montserrat"/>
                <a:sym typeface="Montserrat"/>
              </a:rPr>
              <a:t>layer UI</a:t>
            </a:r>
            <a:r>
              <a:rPr lang="en" sz="1000">
                <a:solidFill>
                  <a:schemeClr val="dk1"/>
                </a:solidFill>
                <a:latin typeface="Montserrat"/>
                <a:ea typeface="Montserrat"/>
                <a:cs typeface="Montserrat"/>
                <a:sym typeface="Montserrat"/>
              </a:rPr>
              <a:t> ya!</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View berperan sebagai </a:t>
            </a:r>
            <a:r>
              <a:rPr b="1" lang="en" sz="1000">
                <a:solidFill>
                  <a:schemeClr val="dk1"/>
                </a:solidFill>
                <a:latin typeface="Montserrat"/>
                <a:ea typeface="Montserrat"/>
                <a:cs typeface="Montserrat"/>
                <a:sym typeface="Montserrat"/>
              </a:rPr>
              <a:t>Activity</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Fragment</a:t>
            </a:r>
            <a:r>
              <a:rPr lang="en" sz="1000">
                <a:solidFill>
                  <a:schemeClr val="dk1"/>
                </a:solidFill>
                <a:latin typeface="Montserrat"/>
                <a:ea typeface="Montserrat"/>
                <a:cs typeface="Montserrat"/>
                <a:sym typeface="Montserrat"/>
              </a:rPr>
              <a:t> yang digunakan untuk menampilkan data.</a:t>
            </a:r>
            <a:endParaRPr sz="1000">
              <a:latin typeface="Montserrat"/>
              <a:ea typeface="Montserrat"/>
              <a:cs typeface="Montserrat"/>
              <a:sym typeface="Montserrat"/>
            </a:endParaRPr>
          </a:p>
        </p:txBody>
      </p:sp>
      <p:pic>
        <p:nvPicPr>
          <p:cNvPr id="1099" name="Google Shape;1099;p129"/>
          <p:cNvPicPr preferRelativeResize="0"/>
          <p:nvPr/>
        </p:nvPicPr>
        <p:blipFill>
          <a:blip r:embed="rId4">
            <a:alphaModFix/>
          </a:blip>
          <a:stretch>
            <a:fillRect/>
          </a:stretch>
        </p:blipFill>
        <p:spPr>
          <a:xfrm>
            <a:off x="4388325" y="1249374"/>
            <a:ext cx="4267100" cy="32523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397" name="Shape 397"/>
        <p:cNvGrpSpPr/>
        <p:nvPr/>
      </p:nvGrpSpPr>
      <p:grpSpPr>
        <a:xfrm>
          <a:off x="0" y="0"/>
          <a:ext cx="0" cy="0"/>
          <a:chOff x="0" y="0"/>
          <a:chExt cx="0" cy="0"/>
        </a:xfrm>
      </p:grpSpPr>
      <p:sp>
        <p:nvSpPr>
          <p:cNvPr id="398" name="Google Shape;398;p8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9" name="Google Shape;399;p8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0" name="Google Shape;400;p8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1" name="Google Shape;401;p8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02" name="Google Shape;402;p8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03" name="Google Shape;403;p8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4" name="Google Shape;404;p8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05" name="Google Shape;405;p8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06" name="Google Shape;406;p8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07" name="Google Shape;407;p85"/>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Dalam pembuatan sebuah aplikasi, nggak bisa dipungkiri bahwa seorang developer pernah menemui masalah saat melakukan coding.</a:t>
            </a:r>
            <a:endParaRPr b="1">
              <a:solidFill>
                <a:schemeClr val="lt1"/>
              </a:solidFill>
              <a:latin typeface="Montserrat"/>
              <a:ea typeface="Montserrat"/>
              <a:cs typeface="Montserrat"/>
              <a:sym typeface="Montserrat"/>
            </a:endParaRPr>
          </a:p>
          <a:p>
            <a:pPr indent="0" lvl="0" marL="0" marR="0" rtl="0" algn="just">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Ada masalah, ada juga solusinya. Disinilah </a:t>
            </a:r>
            <a:r>
              <a:rPr b="1" lang="en">
                <a:solidFill>
                  <a:srgbClr val="F2AB2F"/>
                </a:solidFill>
                <a:latin typeface="Montserrat"/>
                <a:ea typeface="Montserrat"/>
                <a:cs typeface="Montserrat"/>
                <a:sym typeface="Montserrat"/>
              </a:rPr>
              <a:t>Design Pattern</a:t>
            </a:r>
            <a:r>
              <a:rPr b="1" lang="en">
                <a:solidFill>
                  <a:schemeClr val="lt1"/>
                </a:solidFill>
                <a:latin typeface="Montserrat"/>
                <a:ea typeface="Montserrat"/>
                <a:cs typeface="Montserrat"/>
                <a:sym typeface="Montserrat"/>
              </a:rPr>
              <a:t> hadir menjadi solusi dari masalah para developer ini.</a:t>
            </a:r>
            <a:endParaRPr b="1" i="0" u="none" cap="none" strike="noStrike">
              <a:solidFill>
                <a:schemeClr val="lt1"/>
              </a:solidFill>
              <a:latin typeface="Montserrat"/>
              <a:ea typeface="Montserrat"/>
              <a:cs typeface="Montserrat"/>
              <a:sym typeface="Montserrat"/>
            </a:endParaRPr>
          </a:p>
        </p:txBody>
      </p:sp>
      <p:pic>
        <p:nvPicPr>
          <p:cNvPr id="408" name="Google Shape;408;p85"/>
          <p:cNvPicPr preferRelativeResize="0"/>
          <p:nvPr/>
        </p:nvPicPr>
        <p:blipFill>
          <a:blip r:embed="rId4">
            <a:alphaModFix/>
          </a:blip>
          <a:stretch>
            <a:fillRect/>
          </a:stretch>
        </p:blipFill>
        <p:spPr>
          <a:xfrm>
            <a:off x="1162550" y="1036975"/>
            <a:ext cx="2576930" cy="38862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5" name="Google Shape;1105;p13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6" name="Google Shape;1106;p13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7" name="Google Shape;1107;p13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8" name="Google Shape;1108;p13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Komponen MVVM</a:t>
            </a:r>
            <a:endParaRPr b="1" sz="1100">
              <a:solidFill>
                <a:srgbClr val="FFFFFF"/>
              </a:solidFill>
              <a:latin typeface="Montserrat"/>
              <a:ea typeface="Montserrat"/>
              <a:cs typeface="Montserrat"/>
              <a:sym typeface="Montserrat"/>
            </a:endParaRPr>
          </a:p>
        </p:txBody>
      </p:sp>
      <p:sp>
        <p:nvSpPr>
          <p:cNvPr id="1109" name="Google Shape;1109;p13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0" name="Google Shape;1110;p13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11" name="Google Shape;1111;p13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12" name="Google Shape;1112;p13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13" name="Google Shape;1113;p130"/>
          <p:cNvSpPr txBox="1"/>
          <p:nvPr/>
        </p:nvSpPr>
        <p:spPr>
          <a:xfrm>
            <a:off x="484625" y="914400"/>
            <a:ext cx="4176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Ketiga, ada ViewModel!</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Di sini, ViewModel berperan sebagai ‘orang ketiga’, yaitu sebagai </a:t>
            </a:r>
            <a:r>
              <a:rPr b="1" lang="en" sz="1000">
                <a:solidFill>
                  <a:schemeClr val="dk1"/>
                </a:solidFill>
                <a:latin typeface="Montserrat"/>
                <a:ea typeface="Montserrat"/>
                <a:cs typeface="Montserrat"/>
                <a:sym typeface="Montserrat"/>
              </a:rPr>
              <a:t>penghubung antara View dan Model</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ViewModel berfungsi sebagai </a:t>
            </a:r>
            <a:r>
              <a:rPr b="1" lang="en" sz="1000">
                <a:solidFill>
                  <a:schemeClr val="dk1"/>
                </a:solidFill>
                <a:latin typeface="Montserrat"/>
                <a:ea typeface="Montserrat"/>
                <a:cs typeface="Montserrat"/>
                <a:sym typeface="Montserrat"/>
              </a:rPr>
              <a:t>tempat pengolahan segala data</a:t>
            </a:r>
            <a:r>
              <a:rPr lang="en" sz="1000">
                <a:solidFill>
                  <a:schemeClr val="dk1"/>
                </a:solidFill>
                <a:latin typeface="Montserrat"/>
                <a:ea typeface="Montserrat"/>
                <a:cs typeface="Montserrat"/>
                <a:sym typeface="Montserrat"/>
              </a:rPr>
              <a:t>, baik yang berhubungan dengan API atau  local database.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Nantinya ia akan berkolaborasi dengan Model sebagai penampung hasil dari prosesnya~</a:t>
            </a:r>
            <a:endParaRPr sz="1000">
              <a:latin typeface="Montserrat"/>
              <a:ea typeface="Montserrat"/>
              <a:cs typeface="Montserrat"/>
              <a:sym typeface="Montserrat"/>
            </a:endParaRPr>
          </a:p>
        </p:txBody>
      </p:sp>
      <p:pic>
        <p:nvPicPr>
          <p:cNvPr id="1114" name="Google Shape;1114;p130"/>
          <p:cNvPicPr preferRelativeResize="0"/>
          <p:nvPr/>
        </p:nvPicPr>
        <p:blipFill>
          <a:blip r:embed="rId4">
            <a:alphaModFix/>
          </a:blip>
          <a:stretch>
            <a:fillRect/>
          </a:stretch>
        </p:blipFill>
        <p:spPr>
          <a:xfrm>
            <a:off x="4572000" y="1249374"/>
            <a:ext cx="4267100" cy="32523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118" name="Shape 1118"/>
        <p:cNvGrpSpPr/>
        <p:nvPr/>
      </p:nvGrpSpPr>
      <p:grpSpPr>
        <a:xfrm>
          <a:off x="0" y="0"/>
          <a:ext cx="0" cy="0"/>
          <a:chOff x="0" y="0"/>
          <a:chExt cx="0" cy="0"/>
        </a:xfrm>
      </p:grpSpPr>
      <p:sp>
        <p:nvSpPr>
          <p:cNvPr id="1119" name="Google Shape;1119;p13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0" name="Google Shape;1120;p13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1" name="Google Shape;1121;p13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2" name="Google Shape;1122;p13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3" name="Google Shape;1123;p13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a:p>
        </p:txBody>
      </p:sp>
      <p:sp>
        <p:nvSpPr>
          <p:cNvPr id="1124" name="Google Shape;1124;p13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5" name="Google Shape;1125;p13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26" name="Google Shape;1126;p13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27" name="Google Shape;1127;p13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28" name="Google Shape;1128;p131"/>
          <p:cNvSpPr txBox="1"/>
          <p:nvPr/>
        </p:nvSpPr>
        <p:spPr>
          <a:xfrm>
            <a:off x="484625" y="914400"/>
            <a:ext cx="4087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Untuk menerapkan konsep MVVM ini, Android juga menyediakan yang namanya </a:t>
            </a:r>
            <a:r>
              <a:rPr b="1" lang="en">
                <a:solidFill>
                  <a:schemeClr val="accent1"/>
                </a:solidFill>
                <a:latin typeface="Montserrat"/>
                <a:ea typeface="Montserrat"/>
                <a:cs typeface="Montserrat"/>
                <a:sym typeface="Montserrat"/>
              </a:rPr>
              <a:t>Architecture Compone</a:t>
            </a:r>
            <a:r>
              <a:rPr b="1" lang="en">
                <a:solidFill>
                  <a:srgbClr val="F2AB2F"/>
                </a:solidFill>
                <a:latin typeface="Montserrat"/>
                <a:ea typeface="Montserrat"/>
                <a:cs typeface="Montserrat"/>
                <a:sym typeface="Montserrat"/>
              </a:rPr>
              <a:t>nt!</a:t>
            </a:r>
            <a:endParaRPr b="1">
              <a:solidFill>
                <a:srgbClr val="F2AB2F"/>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b="1" lang="en">
                <a:solidFill>
                  <a:schemeClr val="lt1"/>
                </a:solidFill>
                <a:latin typeface="Montserrat"/>
                <a:ea typeface="Montserrat"/>
                <a:cs typeface="Montserrat"/>
                <a:sym typeface="Montserrat"/>
              </a:rPr>
              <a:t>Istilah baru lagi, nih. Skoey, kita cari tahu!</a:t>
            </a:r>
            <a:endParaRPr b="1">
              <a:solidFill>
                <a:schemeClr val="lt1"/>
              </a:solidFill>
              <a:latin typeface="Montserrat"/>
              <a:ea typeface="Montserrat"/>
              <a:cs typeface="Montserrat"/>
              <a:sym typeface="Montserrat"/>
            </a:endParaRPr>
          </a:p>
        </p:txBody>
      </p:sp>
      <p:pic>
        <p:nvPicPr>
          <p:cNvPr id="1129" name="Google Shape;1129;p131"/>
          <p:cNvPicPr preferRelativeResize="0"/>
          <p:nvPr/>
        </p:nvPicPr>
        <p:blipFill>
          <a:blip r:embed="rId4">
            <a:alphaModFix/>
          </a:blip>
          <a:stretch>
            <a:fillRect/>
          </a:stretch>
        </p:blipFill>
        <p:spPr>
          <a:xfrm>
            <a:off x="4795450" y="914400"/>
            <a:ext cx="3886198" cy="38861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33" name="Shape 1133"/>
        <p:cNvGrpSpPr/>
        <p:nvPr/>
      </p:nvGrpSpPr>
      <p:grpSpPr>
        <a:xfrm>
          <a:off x="0" y="0"/>
          <a:ext cx="0" cy="0"/>
          <a:chOff x="0" y="0"/>
          <a:chExt cx="0" cy="0"/>
        </a:xfrm>
      </p:grpSpPr>
      <p:sp>
        <p:nvSpPr>
          <p:cNvPr id="1134" name="Google Shape;1134;p13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5" name="Google Shape;1135;p13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6" name="Google Shape;1136;p13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7" name="Google Shape;1137;p13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8" name="Google Shape;1138;p13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chemeClr val="lt1"/>
              </a:solidFill>
              <a:latin typeface="Montserrat"/>
              <a:ea typeface="Montserrat"/>
              <a:cs typeface="Montserrat"/>
              <a:sym typeface="Montserrat"/>
            </a:endParaRPr>
          </a:p>
        </p:txBody>
      </p:sp>
      <p:sp>
        <p:nvSpPr>
          <p:cNvPr id="1139" name="Google Shape;1139;p13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0" name="Google Shape;1140;p13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41" name="Google Shape;1141;p13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42" name="Google Shape;1142;p13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43" name="Google Shape;1143;p132"/>
          <p:cNvSpPr txBox="1"/>
          <p:nvPr/>
        </p:nvSpPr>
        <p:spPr>
          <a:xfrm>
            <a:off x="484625" y="914400"/>
            <a:ext cx="40047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600">
                <a:solidFill>
                  <a:schemeClr val="accent6"/>
                </a:solidFill>
                <a:latin typeface="Montserrat"/>
                <a:ea typeface="Montserrat"/>
                <a:cs typeface="Montserrat"/>
                <a:sym typeface="Montserrat"/>
              </a:rPr>
              <a:t>Apa itu Architecture Components?</a:t>
            </a:r>
            <a:endParaRPr b="1" sz="1600">
              <a:solidFill>
                <a:schemeClr val="accent6"/>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Architecture components </a:t>
            </a:r>
            <a:r>
              <a:rPr lang="en" sz="1000">
                <a:latin typeface="Montserrat"/>
                <a:ea typeface="Montserrat"/>
                <a:cs typeface="Montserrat"/>
                <a:sym typeface="Montserrat"/>
              </a:rPr>
              <a:t>merupakan </a:t>
            </a:r>
            <a:r>
              <a:rPr b="1" lang="en" sz="1000">
                <a:latin typeface="Montserrat"/>
                <a:ea typeface="Montserrat"/>
                <a:cs typeface="Montserrat"/>
                <a:sym typeface="Montserrat"/>
              </a:rPr>
              <a:t>kumpulan library </a:t>
            </a:r>
            <a:r>
              <a:rPr lang="en" sz="1000">
                <a:latin typeface="Montserrat"/>
                <a:ea typeface="Montserrat"/>
                <a:cs typeface="Montserrat"/>
                <a:sym typeface="Montserrat"/>
              </a:rPr>
              <a:t>yang digunakan untuk membantu developer </a:t>
            </a:r>
            <a:r>
              <a:rPr b="1" lang="en" sz="1000">
                <a:latin typeface="Montserrat"/>
                <a:ea typeface="Montserrat"/>
                <a:cs typeface="Montserrat"/>
                <a:sym typeface="Montserrat"/>
              </a:rPr>
              <a:t>melakukan desain pada aplikasi yang kuat, dapat diuji (testable), dan mudah dipelihara (maintainable)</a:t>
            </a:r>
            <a:r>
              <a:rPr lang="en" sz="1000">
                <a:latin typeface="Montserrat"/>
                <a:ea typeface="Montserrat"/>
                <a:cs typeface="Montserrat"/>
                <a:sym typeface="Montserrat"/>
              </a:rPr>
              <a:t>. </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M</a:t>
            </a:r>
            <a:r>
              <a:rPr lang="en" sz="1000">
                <a:latin typeface="Montserrat"/>
                <a:ea typeface="Montserrat"/>
                <a:cs typeface="Montserrat"/>
                <a:sym typeface="Montserrat"/>
              </a:rPr>
              <a:t>ulai dari class untuk mengelola UI component lifecycle hingga handle data persistence.</a:t>
            </a:r>
            <a:endParaRPr sz="1000">
              <a:latin typeface="Montserrat"/>
              <a:ea typeface="Montserrat"/>
              <a:cs typeface="Montserrat"/>
              <a:sym typeface="Montserrat"/>
            </a:endParaRPr>
          </a:p>
        </p:txBody>
      </p:sp>
      <p:grpSp>
        <p:nvGrpSpPr>
          <p:cNvPr id="1144" name="Google Shape;1144;p132"/>
          <p:cNvGrpSpPr/>
          <p:nvPr/>
        </p:nvGrpSpPr>
        <p:grpSpPr>
          <a:xfrm>
            <a:off x="4712225" y="838200"/>
            <a:ext cx="3944877" cy="3962401"/>
            <a:chOff x="4712225" y="838200"/>
            <a:chExt cx="3944877" cy="3962401"/>
          </a:xfrm>
        </p:grpSpPr>
        <p:pic>
          <p:nvPicPr>
            <p:cNvPr id="1145" name="Google Shape;1145;p132"/>
            <p:cNvPicPr preferRelativeResize="0"/>
            <p:nvPr/>
          </p:nvPicPr>
          <p:blipFill rotWithShape="1">
            <a:blip r:embed="rId4">
              <a:alphaModFix/>
            </a:blip>
            <a:srcRect b="0" l="0" r="0" t="10594"/>
            <a:stretch/>
          </p:blipFill>
          <p:spPr>
            <a:xfrm>
              <a:off x="4712225" y="1233850"/>
              <a:ext cx="3944877" cy="3566751"/>
            </a:xfrm>
            <a:prstGeom prst="rect">
              <a:avLst/>
            </a:prstGeom>
            <a:noFill/>
            <a:ln>
              <a:noFill/>
            </a:ln>
          </p:spPr>
        </p:pic>
        <p:sp>
          <p:nvSpPr>
            <p:cNvPr id="1146" name="Google Shape;1146;p132"/>
            <p:cNvSpPr txBox="1"/>
            <p:nvPr/>
          </p:nvSpPr>
          <p:spPr>
            <a:xfrm>
              <a:off x="5071250" y="838200"/>
              <a:ext cx="339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733572"/>
                  </a:solidFill>
                  <a:latin typeface="Montserrat ExtraBold"/>
                  <a:ea typeface="Montserrat ExtraBold"/>
                  <a:cs typeface="Montserrat ExtraBold"/>
                  <a:sym typeface="Montserrat ExtraBold"/>
                </a:rPr>
                <a:t>Architecture Component</a:t>
              </a:r>
              <a:endParaRPr sz="1800">
                <a:solidFill>
                  <a:srgbClr val="733572"/>
                </a:solidFill>
                <a:latin typeface="Montserrat ExtraBold"/>
                <a:ea typeface="Montserrat ExtraBold"/>
                <a:cs typeface="Montserrat ExtraBold"/>
                <a:sym typeface="Montserrat ExtraBold"/>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0" name="Shape 1150"/>
        <p:cNvGrpSpPr/>
        <p:nvPr/>
      </p:nvGrpSpPr>
      <p:grpSpPr>
        <a:xfrm>
          <a:off x="0" y="0"/>
          <a:ext cx="0" cy="0"/>
          <a:chOff x="0" y="0"/>
          <a:chExt cx="0" cy="0"/>
        </a:xfrm>
      </p:grpSpPr>
      <p:sp>
        <p:nvSpPr>
          <p:cNvPr id="1151" name="Google Shape;1151;p13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2" name="Google Shape;1152;p13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3" name="Google Shape;1153;p13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4" name="Google Shape;1154;p13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5" name="Google Shape;1155;p13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chemeClr val="lt1"/>
              </a:solidFill>
              <a:latin typeface="Montserrat"/>
              <a:ea typeface="Montserrat"/>
              <a:cs typeface="Montserrat"/>
              <a:sym typeface="Montserrat"/>
            </a:endParaRPr>
          </a:p>
        </p:txBody>
      </p:sp>
      <p:sp>
        <p:nvSpPr>
          <p:cNvPr id="1156" name="Google Shape;1156;p13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7" name="Google Shape;1157;p13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58" name="Google Shape;1158;p13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59" name="Google Shape;1159;p13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0" name="Google Shape;1160;p133"/>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Di dalam Architecture Components terdapat </a:t>
            </a:r>
            <a:r>
              <a:rPr b="1" lang="en" sz="1000">
                <a:solidFill>
                  <a:schemeClr val="dk1"/>
                </a:solidFill>
                <a:latin typeface="Montserrat"/>
                <a:ea typeface="Montserrat"/>
                <a:cs typeface="Montserrat"/>
                <a:sym typeface="Montserrat"/>
              </a:rPr>
              <a:t>4 block utama</a:t>
            </a:r>
            <a:r>
              <a:rPr lang="en" sz="1000">
                <a:solidFill>
                  <a:schemeClr val="dk1"/>
                </a:solidFill>
                <a:latin typeface="Montserrat"/>
                <a:ea typeface="Montserrat"/>
                <a:cs typeface="Montserrat"/>
                <a:sym typeface="Montserrat"/>
              </a:rPr>
              <a:t>, di antaranya yaitu: </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View</a:t>
            </a:r>
            <a:r>
              <a:rPr lang="en" sz="1000">
                <a:solidFill>
                  <a:srgbClr val="F2AB2F"/>
                </a:solidFill>
                <a:latin typeface="Montserrat"/>
                <a:ea typeface="Montserrat"/>
                <a:cs typeface="Montserrat"/>
                <a:sym typeface="Montserrat"/>
              </a:rPr>
              <a:t>, </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ViewModel</a:t>
            </a:r>
            <a:r>
              <a:rPr lang="en" sz="1000">
                <a:solidFill>
                  <a:srgbClr val="F2AB2F"/>
                </a:solidFill>
                <a:latin typeface="Montserrat"/>
                <a:ea typeface="Montserrat"/>
                <a:cs typeface="Montserrat"/>
                <a:sym typeface="Montserrat"/>
              </a:rPr>
              <a:t>, </a:t>
            </a:r>
            <a:endParaRPr sz="1000">
              <a:solidFill>
                <a:srgbClr val="F2AB2F"/>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Repository,</a:t>
            </a:r>
            <a:r>
              <a:rPr lang="en" sz="1000">
                <a:solidFill>
                  <a:srgbClr val="F2AB2F"/>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dan</a:t>
            </a:r>
            <a:r>
              <a:rPr b="1" lang="en" sz="1000">
                <a:solidFill>
                  <a:schemeClr val="dk1"/>
                </a:solidFill>
                <a:latin typeface="Montserrat"/>
                <a:ea typeface="Montserrat"/>
                <a:cs typeface="Montserrat"/>
                <a:sym typeface="Montserrat"/>
              </a:rPr>
              <a:t> </a:t>
            </a:r>
            <a:endParaRPr b="1"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rgbClr val="F2AB2F"/>
              </a:buClr>
              <a:buSzPts val="1000"/>
              <a:buFont typeface="Montserrat"/>
              <a:buChar char="●"/>
            </a:pPr>
            <a:r>
              <a:rPr b="1" lang="en" sz="1000">
                <a:solidFill>
                  <a:srgbClr val="F2AB2F"/>
                </a:solidFill>
                <a:latin typeface="Montserrat"/>
                <a:ea typeface="Montserrat"/>
                <a:cs typeface="Montserrat"/>
                <a:sym typeface="Montserrat"/>
              </a:rPr>
              <a:t>Data</a:t>
            </a:r>
            <a:r>
              <a:rPr lang="en" sz="1000">
                <a:solidFill>
                  <a:schemeClr val="dk1"/>
                </a:solidFill>
                <a:latin typeface="Montserrat"/>
                <a:ea typeface="Montserrat"/>
                <a:cs typeface="Montserrat"/>
                <a:sym typeface="Montserrat"/>
              </a:rPr>
              <a:t> (Local Data Source dan Remote Data Source).</a:t>
            </a:r>
            <a:r>
              <a:rPr lang="en" sz="1000">
                <a:latin typeface="Montserrat"/>
                <a:ea typeface="Montserrat"/>
                <a:cs typeface="Montserrat"/>
                <a:sym typeface="Montserrat"/>
              </a:rPr>
              <a:t> </a:t>
            </a:r>
            <a:endParaRPr sz="1000">
              <a:latin typeface="Montserrat"/>
              <a:ea typeface="Montserrat"/>
              <a:cs typeface="Montserrat"/>
              <a:sym typeface="Montserrat"/>
            </a:endParaRPr>
          </a:p>
        </p:txBody>
      </p:sp>
      <p:pic>
        <p:nvPicPr>
          <p:cNvPr id="1161" name="Google Shape;1161;p133"/>
          <p:cNvPicPr preferRelativeResize="0"/>
          <p:nvPr/>
        </p:nvPicPr>
        <p:blipFill>
          <a:blip r:embed="rId4">
            <a:alphaModFix/>
          </a:blip>
          <a:stretch>
            <a:fillRect/>
          </a:stretch>
        </p:blipFill>
        <p:spPr>
          <a:xfrm>
            <a:off x="4788425" y="1397256"/>
            <a:ext cx="3825224" cy="307811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65" name="Shape 1165"/>
        <p:cNvGrpSpPr/>
        <p:nvPr/>
      </p:nvGrpSpPr>
      <p:grpSpPr>
        <a:xfrm>
          <a:off x="0" y="0"/>
          <a:ext cx="0" cy="0"/>
          <a:chOff x="0" y="0"/>
          <a:chExt cx="0" cy="0"/>
        </a:xfrm>
      </p:grpSpPr>
      <p:sp>
        <p:nvSpPr>
          <p:cNvPr id="1166" name="Google Shape;1166;p13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7" name="Google Shape;1167;p13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8" name="Google Shape;1168;p13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9" name="Google Shape;1169;p13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0" name="Google Shape;1170;p13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rgbClr val="FFFFFF"/>
              </a:solidFill>
              <a:latin typeface="Montserrat"/>
              <a:ea typeface="Montserrat"/>
              <a:cs typeface="Montserrat"/>
              <a:sym typeface="Montserrat"/>
            </a:endParaRPr>
          </a:p>
        </p:txBody>
      </p:sp>
      <p:sp>
        <p:nvSpPr>
          <p:cNvPr id="1171" name="Google Shape;1171;p13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2" name="Google Shape;1172;p13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73" name="Google Shape;1173;p13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74" name="Google Shape;1174;p13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5" name="Google Shape;1175;p134"/>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Nah, Architecture Component ini di dalamnya </a:t>
            </a:r>
            <a:r>
              <a:rPr b="1" lang="en" sz="1000">
                <a:solidFill>
                  <a:schemeClr val="dk1"/>
                </a:solidFill>
                <a:latin typeface="Montserrat"/>
                <a:ea typeface="Montserrat"/>
                <a:cs typeface="Montserrat"/>
                <a:sym typeface="Montserrat"/>
              </a:rPr>
              <a:t>menggunakan MVVM dengan struktur yang lebih rapi</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Jadi, kamu nggak usah bingung ya saat membedakan mana yang Architecture Component dengan MVVM.</a:t>
            </a:r>
            <a:endParaRPr sz="1000">
              <a:latin typeface="Montserrat"/>
              <a:ea typeface="Montserrat"/>
              <a:cs typeface="Montserrat"/>
              <a:sym typeface="Montserrat"/>
            </a:endParaRPr>
          </a:p>
        </p:txBody>
      </p:sp>
      <p:pic>
        <p:nvPicPr>
          <p:cNvPr id="1176" name="Google Shape;1176;p134"/>
          <p:cNvPicPr preferRelativeResize="0"/>
          <p:nvPr/>
        </p:nvPicPr>
        <p:blipFill>
          <a:blip r:embed="rId4">
            <a:alphaModFix/>
          </a:blip>
          <a:stretch>
            <a:fillRect/>
          </a:stretch>
        </p:blipFill>
        <p:spPr>
          <a:xfrm>
            <a:off x="4788425" y="1665886"/>
            <a:ext cx="3825224" cy="271201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0" name="Shape 1180"/>
        <p:cNvGrpSpPr/>
        <p:nvPr/>
      </p:nvGrpSpPr>
      <p:grpSpPr>
        <a:xfrm>
          <a:off x="0" y="0"/>
          <a:ext cx="0" cy="0"/>
          <a:chOff x="0" y="0"/>
          <a:chExt cx="0" cy="0"/>
        </a:xfrm>
      </p:grpSpPr>
      <p:sp>
        <p:nvSpPr>
          <p:cNvPr id="1181" name="Google Shape;1181;p13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2" name="Google Shape;1182;p13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3" name="Google Shape;1183;p13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4" name="Google Shape;1184;p13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5" name="Google Shape;1185;p13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rgbClr val="FFFFFF"/>
              </a:solidFill>
              <a:latin typeface="Montserrat"/>
              <a:ea typeface="Montserrat"/>
              <a:cs typeface="Montserrat"/>
              <a:sym typeface="Montserrat"/>
            </a:endParaRPr>
          </a:p>
        </p:txBody>
      </p:sp>
      <p:sp>
        <p:nvSpPr>
          <p:cNvPr id="1186" name="Google Shape;1186;p13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87" name="Google Shape;1187;p13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188" name="Google Shape;1188;p13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189" name="Google Shape;1189;p13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90" name="Google Shape;1190;p135"/>
          <p:cNvSpPr txBox="1"/>
          <p:nvPr/>
        </p:nvSpPr>
        <p:spPr>
          <a:xfrm>
            <a:off x="484625" y="914400"/>
            <a:ext cx="40872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sz="1600">
                <a:solidFill>
                  <a:srgbClr val="652F67"/>
                </a:solidFill>
                <a:latin typeface="Montserrat"/>
                <a:ea typeface="Montserrat"/>
                <a:cs typeface="Montserrat"/>
                <a:sym typeface="Montserrat"/>
              </a:rPr>
              <a:t>Struktur Architecture Component gini nih ….</a:t>
            </a:r>
            <a:endParaRPr b="1" sz="1600">
              <a:solidFill>
                <a:srgbClr val="652F67"/>
              </a:solidFill>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Bukan hanya Model, View, dan ViewModel saja yang terlibat dalam Architecture Component, namun ada beberapa komponen lain yang mendukung MVVM menjadi semakin baik.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1200"/>
              </a:spcAft>
              <a:buClr>
                <a:schemeClr val="dk1"/>
              </a:buClr>
              <a:buSzPts val="1100"/>
              <a:buFont typeface="Arial"/>
              <a:buNone/>
            </a:pPr>
            <a:r>
              <a:rPr lang="en" sz="1000">
                <a:solidFill>
                  <a:schemeClr val="dk1"/>
                </a:solidFill>
                <a:latin typeface="Montserrat"/>
                <a:ea typeface="Montserrat"/>
                <a:cs typeface="Montserrat"/>
                <a:sym typeface="Montserrat"/>
              </a:rPr>
              <a:t>Di antaranya yaitu </a:t>
            </a:r>
            <a:r>
              <a:rPr b="1" lang="en" sz="1000">
                <a:solidFill>
                  <a:schemeClr val="dk1"/>
                </a:solidFill>
                <a:latin typeface="Montserrat"/>
                <a:ea typeface="Montserrat"/>
                <a:cs typeface="Montserrat"/>
                <a:sym typeface="Montserrat"/>
              </a:rPr>
              <a:t>Room</a:t>
            </a:r>
            <a:r>
              <a:rPr lang="en" sz="1000">
                <a:solidFill>
                  <a:schemeClr val="dk1"/>
                </a:solidFill>
                <a:latin typeface="Montserrat"/>
                <a:ea typeface="Montserrat"/>
                <a:cs typeface="Montserrat"/>
                <a:sym typeface="Montserrat"/>
              </a:rPr>
              <a:t> dan </a:t>
            </a:r>
            <a:r>
              <a:rPr b="1" lang="en" sz="1000">
                <a:solidFill>
                  <a:schemeClr val="dk1"/>
                </a:solidFill>
                <a:latin typeface="Montserrat"/>
                <a:ea typeface="Montserrat"/>
                <a:cs typeface="Montserrat"/>
                <a:sym typeface="Montserrat"/>
              </a:rPr>
              <a:t>Retrofit </a:t>
            </a:r>
            <a:r>
              <a:rPr lang="en" sz="1000">
                <a:solidFill>
                  <a:schemeClr val="dk1"/>
                </a:solidFill>
                <a:latin typeface="Montserrat"/>
                <a:ea typeface="Montserrat"/>
                <a:cs typeface="Montserrat"/>
                <a:sym typeface="Montserrat"/>
              </a:rPr>
              <a:t>yang terlibat sebagai Model dalam </a:t>
            </a:r>
            <a:r>
              <a:rPr b="1" lang="en" sz="1000">
                <a:solidFill>
                  <a:schemeClr val="dk1"/>
                </a:solidFill>
                <a:latin typeface="Montserrat"/>
                <a:ea typeface="Montserrat"/>
                <a:cs typeface="Montserrat"/>
                <a:sym typeface="Montserrat"/>
              </a:rPr>
              <a:t>Repository</a:t>
            </a:r>
            <a:r>
              <a:rPr lang="en" sz="1000">
                <a:solidFill>
                  <a:schemeClr val="dk1"/>
                </a:solidFill>
                <a:latin typeface="Montserrat"/>
                <a:ea typeface="Montserrat"/>
                <a:cs typeface="Montserrat"/>
                <a:sym typeface="Montserrat"/>
              </a:rPr>
              <a:t>.</a:t>
            </a:r>
            <a:endParaRPr b="1" sz="1800">
              <a:solidFill>
                <a:srgbClr val="652F67"/>
              </a:solidFill>
              <a:latin typeface="Montserrat"/>
              <a:ea typeface="Montserrat"/>
              <a:cs typeface="Montserrat"/>
              <a:sym typeface="Montserrat"/>
            </a:endParaRPr>
          </a:p>
        </p:txBody>
      </p:sp>
      <p:pic>
        <p:nvPicPr>
          <p:cNvPr id="1191" name="Google Shape;1191;p135"/>
          <p:cNvPicPr preferRelativeResize="0"/>
          <p:nvPr/>
        </p:nvPicPr>
        <p:blipFill>
          <a:blip r:embed="rId4">
            <a:alphaModFix/>
          </a:blip>
          <a:stretch>
            <a:fillRect/>
          </a:stretch>
        </p:blipFill>
        <p:spPr>
          <a:xfrm>
            <a:off x="4724400" y="1393449"/>
            <a:ext cx="4267401" cy="325259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95" name="Shape 1195"/>
        <p:cNvGrpSpPr/>
        <p:nvPr/>
      </p:nvGrpSpPr>
      <p:grpSpPr>
        <a:xfrm>
          <a:off x="0" y="0"/>
          <a:ext cx="0" cy="0"/>
          <a:chOff x="0" y="0"/>
          <a:chExt cx="0" cy="0"/>
        </a:xfrm>
      </p:grpSpPr>
      <p:sp>
        <p:nvSpPr>
          <p:cNvPr id="1196" name="Google Shape;1196;p13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7" name="Google Shape;1197;p13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8" name="Google Shape;1198;p13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99" name="Google Shape;1199;p13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0" name="Google Shape;1200;p13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rgbClr val="FFFFFF"/>
              </a:solidFill>
              <a:latin typeface="Montserrat"/>
              <a:ea typeface="Montserrat"/>
              <a:cs typeface="Montserrat"/>
              <a:sym typeface="Montserrat"/>
            </a:endParaRPr>
          </a:p>
        </p:txBody>
      </p:sp>
      <p:sp>
        <p:nvSpPr>
          <p:cNvPr id="1201" name="Google Shape;1201;p13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2" name="Google Shape;1202;p13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03" name="Google Shape;1203;p13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04" name="Google Shape;1204;p13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05" name="Google Shape;1205;p136"/>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600">
                <a:solidFill>
                  <a:srgbClr val="652F67"/>
                </a:solidFill>
                <a:latin typeface="Montserrat"/>
                <a:ea typeface="Montserrat"/>
                <a:cs typeface="Montserrat"/>
                <a:sym typeface="Montserrat"/>
              </a:rPr>
              <a:t>Lalu, cara kerjanya bagaimana? </a:t>
            </a:r>
            <a:endParaRPr b="1" sz="1600">
              <a:solidFill>
                <a:srgbClr val="652F67"/>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AutoNum type="arabicPeriod"/>
            </a:pPr>
            <a:r>
              <a:rPr b="1" lang="en" sz="1000">
                <a:solidFill>
                  <a:schemeClr val="dk1"/>
                </a:solidFill>
                <a:latin typeface="Montserrat"/>
                <a:ea typeface="Montserrat"/>
                <a:cs typeface="Montserrat"/>
                <a:sym typeface="Montserrat"/>
              </a:rPr>
              <a:t>Activity</a:t>
            </a:r>
            <a:r>
              <a:rPr lang="en" sz="1000">
                <a:solidFill>
                  <a:schemeClr val="dk1"/>
                </a:solidFill>
                <a:latin typeface="Montserrat"/>
                <a:ea typeface="Montserrat"/>
                <a:cs typeface="Montserrat"/>
                <a:sym typeface="Montserrat"/>
              </a:rPr>
              <a:t> bertanggung jawab sebagai </a:t>
            </a:r>
            <a:r>
              <a:rPr b="1" lang="en" sz="1000">
                <a:solidFill>
                  <a:schemeClr val="dk1"/>
                </a:solidFill>
                <a:latin typeface="Montserrat"/>
                <a:ea typeface="Montserrat"/>
                <a:cs typeface="Montserrat"/>
                <a:sym typeface="Montserrat"/>
              </a:rPr>
              <a:t>View</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AutoNum type="arabicPeriod"/>
            </a:pPr>
            <a:r>
              <a:rPr b="1" lang="en" sz="1000">
                <a:solidFill>
                  <a:schemeClr val="dk1"/>
                </a:solidFill>
                <a:latin typeface="Montserrat"/>
                <a:ea typeface="Montserrat"/>
                <a:cs typeface="Montserrat"/>
                <a:sym typeface="Montserrat"/>
              </a:rPr>
              <a:t>View</a:t>
            </a:r>
            <a:r>
              <a:rPr lang="en" sz="1000">
                <a:solidFill>
                  <a:schemeClr val="dk1"/>
                </a:solidFill>
                <a:latin typeface="Montserrat"/>
                <a:ea typeface="Montserrat"/>
                <a:cs typeface="Montserrat"/>
                <a:sym typeface="Montserrat"/>
              </a:rPr>
              <a:t> akan melakukan </a:t>
            </a:r>
            <a:r>
              <a:rPr b="1" lang="en" sz="1000">
                <a:solidFill>
                  <a:schemeClr val="dk1"/>
                </a:solidFill>
                <a:latin typeface="Montserrat"/>
                <a:ea typeface="Montserrat"/>
                <a:cs typeface="Montserrat"/>
                <a:sym typeface="Montserrat"/>
              </a:rPr>
              <a:t>observasi</a:t>
            </a:r>
            <a:r>
              <a:rPr lang="en" sz="1000">
                <a:solidFill>
                  <a:schemeClr val="dk1"/>
                </a:solidFill>
                <a:latin typeface="Montserrat"/>
                <a:ea typeface="Montserrat"/>
                <a:cs typeface="Montserrat"/>
                <a:sym typeface="Montserrat"/>
              </a:rPr>
              <a:t> terhadap data yang disimpan di </a:t>
            </a:r>
            <a:r>
              <a:rPr b="1" lang="en" sz="1000">
                <a:solidFill>
                  <a:schemeClr val="dk1"/>
                </a:solidFill>
                <a:latin typeface="Montserrat"/>
                <a:ea typeface="Montserrat"/>
                <a:cs typeface="Montserrat"/>
                <a:sym typeface="Montserrat"/>
              </a:rPr>
              <a:t>ViewModel</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0" lvl="0" marL="45720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Apabila ada perubahan pada data di ViewModel, maka View akan bertanggung jawab untuk melakukan update pada interface sesuai dengan data.</a:t>
            </a:r>
            <a:endParaRPr b="1" sz="1000">
              <a:solidFill>
                <a:srgbClr val="652F67"/>
              </a:solidFill>
              <a:latin typeface="Montserrat"/>
              <a:ea typeface="Montserrat"/>
              <a:cs typeface="Montserrat"/>
              <a:sym typeface="Montserrat"/>
            </a:endParaRPr>
          </a:p>
        </p:txBody>
      </p:sp>
      <p:pic>
        <p:nvPicPr>
          <p:cNvPr id="1206" name="Google Shape;1206;p136"/>
          <p:cNvPicPr preferRelativeResize="0"/>
          <p:nvPr/>
        </p:nvPicPr>
        <p:blipFill>
          <a:blip r:embed="rId4">
            <a:alphaModFix/>
          </a:blip>
          <a:stretch>
            <a:fillRect/>
          </a:stretch>
        </p:blipFill>
        <p:spPr>
          <a:xfrm>
            <a:off x="4724400" y="1393449"/>
            <a:ext cx="4267401" cy="3252592"/>
          </a:xfrm>
          <a:prstGeom prst="rect">
            <a:avLst/>
          </a:prstGeom>
          <a:noFill/>
          <a:ln>
            <a:noFill/>
          </a:ln>
        </p:spPr>
      </p:pic>
      <p:sp>
        <p:nvSpPr>
          <p:cNvPr id="1207" name="Google Shape;1207;p136"/>
          <p:cNvSpPr/>
          <p:nvPr/>
        </p:nvSpPr>
        <p:spPr>
          <a:xfrm>
            <a:off x="6028225" y="1266575"/>
            <a:ext cx="1312500" cy="1853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1" name="Shape 1211"/>
        <p:cNvGrpSpPr/>
        <p:nvPr/>
      </p:nvGrpSpPr>
      <p:grpSpPr>
        <a:xfrm>
          <a:off x="0" y="0"/>
          <a:ext cx="0" cy="0"/>
          <a:chOff x="0" y="0"/>
          <a:chExt cx="0" cy="0"/>
        </a:xfrm>
      </p:grpSpPr>
      <p:sp>
        <p:nvSpPr>
          <p:cNvPr id="1212" name="Google Shape;1212;p13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3" name="Google Shape;1213;p13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4" name="Google Shape;1214;p13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5" name="Google Shape;1215;p13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16" name="Google Shape;1216;p13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rgbClr val="FFFFFF"/>
              </a:solidFill>
              <a:latin typeface="Montserrat"/>
              <a:ea typeface="Montserrat"/>
              <a:cs typeface="Montserrat"/>
              <a:sym typeface="Montserrat"/>
            </a:endParaRPr>
          </a:p>
        </p:txBody>
      </p:sp>
      <p:sp>
        <p:nvSpPr>
          <p:cNvPr id="1217" name="Google Shape;1217;p13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18" name="Google Shape;1218;p13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19" name="Google Shape;1219;p13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20" name="Google Shape;1220;p13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21" name="Google Shape;1221;p137"/>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292100" lvl="0" marL="457200" rtl="0" algn="just">
              <a:lnSpc>
                <a:spcPct val="115000"/>
              </a:lnSpc>
              <a:spcBef>
                <a:spcPts val="1000"/>
              </a:spcBef>
              <a:spcAft>
                <a:spcPts val="0"/>
              </a:spcAft>
              <a:buClr>
                <a:schemeClr val="dk1"/>
              </a:buClr>
              <a:buSzPts val="1000"/>
              <a:buFont typeface="Roboto"/>
              <a:buAutoNum type="arabicPeriod" startAt="3"/>
            </a:pPr>
            <a:r>
              <a:rPr b="1" lang="en" sz="1000">
                <a:solidFill>
                  <a:schemeClr val="dk1"/>
                </a:solidFill>
                <a:latin typeface="Montserrat"/>
                <a:ea typeface="Montserrat"/>
                <a:cs typeface="Montserrat"/>
                <a:sym typeface="Montserrat"/>
              </a:rPr>
              <a:t>ViewModel</a:t>
            </a:r>
            <a:r>
              <a:rPr lang="en" sz="1000">
                <a:solidFill>
                  <a:schemeClr val="dk1"/>
                </a:solidFill>
                <a:latin typeface="Montserrat"/>
                <a:ea typeface="Montserrat"/>
                <a:cs typeface="Montserrat"/>
                <a:sym typeface="Montserrat"/>
              </a:rPr>
              <a:t> menyimpan data berupa </a:t>
            </a:r>
            <a:r>
              <a:rPr b="1" lang="en" sz="1000">
                <a:solidFill>
                  <a:schemeClr val="dk1"/>
                </a:solidFill>
                <a:latin typeface="Montserrat"/>
                <a:ea typeface="Montserrat"/>
                <a:cs typeface="Montserrat"/>
                <a:sym typeface="Montserrat"/>
              </a:rPr>
              <a:t>LiveData</a:t>
            </a:r>
            <a:r>
              <a:rPr lang="en" sz="1000">
                <a:solidFill>
                  <a:schemeClr val="dk1"/>
                </a:solidFill>
                <a:latin typeface="Montserrat"/>
                <a:ea typeface="Montserrat"/>
                <a:cs typeface="Montserrat"/>
                <a:sym typeface="Montserrat"/>
              </a:rPr>
              <a:t> agar View dapat melakukan observasi.</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AutoNum type="arabicPeriod" startAt="3"/>
            </a:pPr>
            <a:r>
              <a:rPr b="1" lang="en" sz="1000">
                <a:solidFill>
                  <a:schemeClr val="dk1"/>
                </a:solidFill>
                <a:latin typeface="Montserrat"/>
                <a:ea typeface="Montserrat"/>
                <a:cs typeface="Montserrat"/>
                <a:sym typeface="Montserrat"/>
              </a:rPr>
              <a:t>ViewModel</a:t>
            </a:r>
            <a:r>
              <a:rPr lang="en" sz="1000">
                <a:solidFill>
                  <a:schemeClr val="dk1"/>
                </a:solidFill>
                <a:latin typeface="Montserrat"/>
                <a:ea typeface="Montserrat"/>
                <a:cs typeface="Montserrat"/>
                <a:sym typeface="Montserrat"/>
              </a:rPr>
              <a:t> berkomunikasi dengan </a:t>
            </a:r>
            <a:r>
              <a:rPr b="1" lang="en" sz="1000">
                <a:solidFill>
                  <a:schemeClr val="dk1"/>
                </a:solidFill>
                <a:latin typeface="Montserrat"/>
                <a:ea typeface="Montserrat"/>
                <a:cs typeface="Montserrat"/>
                <a:sym typeface="Montserrat"/>
              </a:rPr>
              <a:t>Repository</a:t>
            </a:r>
            <a:r>
              <a:rPr lang="en" sz="1000">
                <a:solidFill>
                  <a:schemeClr val="dk1"/>
                </a:solidFill>
                <a:latin typeface="Montserrat"/>
                <a:ea typeface="Montserrat"/>
                <a:cs typeface="Montserrat"/>
                <a:sym typeface="Montserrat"/>
              </a:rPr>
              <a:t> (Model) untuk mendapatkan data atau perubahan data dan melakukan update terhadap data yang dimiliki.</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AutoNum type="arabicPeriod" startAt="3"/>
            </a:pPr>
            <a:r>
              <a:rPr b="1" lang="en" sz="1000">
                <a:solidFill>
                  <a:schemeClr val="dk1"/>
                </a:solidFill>
                <a:latin typeface="Montserrat"/>
                <a:ea typeface="Montserrat"/>
                <a:cs typeface="Montserrat"/>
                <a:sym typeface="Montserrat"/>
              </a:rPr>
              <a:t>Repository</a:t>
            </a:r>
            <a:r>
              <a:rPr lang="en" sz="1000">
                <a:solidFill>
                  <a:schemeClr val="dk1"/>
                </a:solidFill>
                <a:latin typeface="Montserrat"/>
                <a:ea typeface="Montserrat"/>
                <a:cs typeface="Montserrat"/>
                <a:sym typeface="Montserrat"/>
              </a:rPr>
              <a:t> bertanggung jawab untuk mengatur sumber data yang dibutuhkan. Data bisa didapatkan baik dari server maupun dari database lokal.</a:t>
            </a:r>
            <a:endParaRPr b="1" sz="1000">
              <a:solidFill>
                <a:srgbClr val="652F67"/>
              </a:solidFill>
              <a:latin typeface="Montserrat"/>
              <a:ea typeface="Montserrat"/>
              <a:cs typeface="Montserrat"/>
              <a:sym typeface="Montserrat"/>
            </a:endParaRPr>
          </a:p>
        </p:txBody>
      </p:sp>
      <p:pic>
        <p:nvPicPr>
          <p:cNvPr id="1222" name="Google Shape;1222;p137"/>
          <p:cNvPicPr preferRelativeResize="0"/>
          <p:nvPr/>
        </p:nvPicPr>
        <p:blipFill>
          <a:blip r:embed="rId4">
            <a:alphaModFix/>
          </a:blip>
          <a:stretch>
            <a:fillRect/>
          </a:stretch>
        </p:blipFill>
        <p:spPr>
          <a:xfrm>
            <a:off x="4724400" y="1393449"/>
            <a:ext cx="4267401" cy="3252592"/>
          </a:xfrm>
          <a:prstGeom prst="rect">
            <a:avLst/>
          </a:prstGeom>
          <a:noFill/>
          <a:ln>
            <a:noFill/>
          </a:ln>
        </p:spPr>
      </p:pic>
      <p:sp>
        <p:nvSpPr>
          <p:cNvPr id="1223" name="Google Shape;1223;p137"/>
          <p:cNvSpPr/>
          <p:nvPr/>
        </p:nvSpPr>
        <p:spPr>
          <a:xfrm>
            <a:off x="4937450" y="2392825"/>
            <a:ext cx="3972900" cy="230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227" name="Shape 1227"/>
        <p:cNvGrpSpPr/>
        <p:nvPr/>
      </p:nvGrpSpPr>
      <p:grpSpPr>
        <a:xfrm>
          <a:off x="0" y="0"/>
          <a:ext cx="0" cy="0"/>
          <a:chOff x="0" y="0"/>
          <a:chExt cx="0" cy="0"/>
        </a:xfrm>
      </p:grpSpPr>
      <p:sp>
        <p:nvSpPr>
          <p:cNvPr id="1228" name="Google Shape;1228;p13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9" name="Google Shape;1229;p13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0" name="Google Shape;1230;p13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1" name="Google Shape;1231;p13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2" name="Google Shape;1232;p13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a:p>
        </p:txBody>
      </p:sp>
      <p:sp>
        <p:nvSpPr>
          <p:cNvPr id="1233" name="Google Shape;1233;p13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4" name="Google Shape;1234;p13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35" name="Google Shape;1235;p13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36" name="Google Shape;1236;p13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37" name="Google Shape;1237;p138"/>
          <p:cNvSpPr txBox="1"/>
          <p:nvPr/>
        </p:nvSpPr>
        <p:spPr>
          <a:xfrm>
            <a:off x="4727450" y="914400"/>
            <a:ext cx="3886200" cy="388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Kurang seru nggak sih kalau belum praktik?</a:t>
            </a:r>
            <a:endParaRPr b="1">
              <a:solidFill>
                <a:schemeClr val="lt1"/>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Kan udah jadi tujuan utama kita ya untuk menjadi master Coding </a:t>
            </a:r>
            <a:r>
              <a:rPr b="1" lang="en">
                <a:solidFill>
                  <a:schemeClr val="lt1"/>
                </a:solidFill>
                <a:latin typeface="Montserrat"/>
                <a:ea typeface="Montserrat"/>
                <a:cs typeface="Montserrat"/>
                <a:sym typeface="Montserrat"/>
              </a:rPr>
              <a:t>🦸🏼‍♂️🦸🏼‍♀️</a:t>
            </a:r>
            <a:endParaRPr b="1">
              <a:solidFill>
                <a:schemeClr val="lt1"/>
              </a:solidFill>
              <a:latin typeface="Montserrat"/>
              <a:ea typeface="Montserrat"/>
              <a:cs typeface="Montserrat"/>
              <a:sym typeface="Montserrat"/>
            </a:endParaRPr>
          </a:p>
          <a:p>
            <a:pPr indent="0" lvl="0" marL="0" marR="0" rtl="0" algn="l">
              <a:lnSpc>
                <a:spcPct val="115000"/>
              </a:lnSpc>
              <a:spcBef>
                <a:spcPts val="1000"/>
              </a:spcBef>
              <a:spcAft>
                <a:spcPts val="0"/>
              </a:spcAft>
              <a:buClr>
                <a:srgbClr val="000000"/>
              </a:buClr>
              <a:buSzPts val="3600"/>
              <a:buFont typeface="Arial"/>
              <a:buNone/>
            </a:pPr>
            <a:r>
              <a:rPr b="1" lang="en">
                <a:solidFill>
                  <a:schemeClr val="lt1"/>
                </a:solidFill>
                <a:latin typeface="Montserrat"/>
                <a:ea typeface="Montserrat"/>
                <a:cs typeface="Montserrat"/>
                <a:sym typeface="Montserrat"/>
              </a:rPr>
              <a:t>Biar makin sakti, berikut ini cara</a:t>
            </a:r>
            <a:r>
              <a:rPr b="1" lang="en">
                <a:solidFill>
                  <a:schemeClr val="lt1"/>
                </a:solidFill>
                <a:latin typeface="Montserrat"/>
                <a:ea typeface="Montserrat"/>
                <a:cs typeface="Montserrat"/>
                <a:sym typeface="Montserrat"/>
              </a:rPr>
              <a:t> </a:t>
            </a:r>
            <a:r>
              <a:rPr b="1" lang="en">
                <a:solidFill>
                  <a:srgbClr val="F2AB2F"/>
                </a:solidFill>
                <a:latin typeface="Montserrat"/>
                <a:ea typeface="Montserrat"/>
                <a:cs typeface="Montserrat"/>
                <a:sym typeface="Montserrat"/>
              </a:rPr>
              <a:t>implementasi MVVM.</a:t>
            </a:r>
            <a:endParaRPr b="1">
              <a:solidFill>
                <a:srgbClr val="FFFFFF"/>
              </a:solidFill>
              <a:latin typeface="Montserrat"/>
              <a:ea typeface="Montserrat"/>
              <a:cs typeface="Montserrat"/>
              <a:sym typeface="Montserrat"/>
            </a:endParaRPr>
          </a:p>
        </p:txBody>
      </p:sp>
      <p:pic>
        <p:nvPicPr>
          <p:cNvPr id="1238" name="Google Shape;1238;p138"/>
          <p:cNvPicPr preferRelativeResize="0"/>
          <p:nvPr/>
        </p:nvPicPr>
        <p:blipFill>
          <a:blip r:embed="rId4">
            <a:alphaModFix/>
          </a:blip>
          <a:stretch>
            <a:fillRect/>
          </a:stretch>
        </p:blipFill>
        <p:spPr>
          <a:xfrm>
            <a:off x="1159575" y="1045300"/>
            <a:ext cx="2771849" cy="3843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42" name="Shape 1242"/>
        <p:cNvGrpSpPr/>
        <p:nvPr/>
      </p:nvGrpSpPr>
      <p:grpSpPr>
        <a:xfrm>
          <a:off x="0" y="0"/>
          <a:ext cx="0" cy="0"/>
          <a:chOff x="0" y="0"/>
          <a:chExt cx="0" cy="0"/>
        </a:xfrm>
      </p:grpSpPr>
      <p:sp>
        <p:nvSpPr>
          <p:cNvPr id="1243" name="Google Shape;1243;p13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4" name="Google Shape;1244;p13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5" name="Google Shape;1245;p13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6" name="Google Shape;1246;p13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7" name="Google Shape;1247;p13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Architecture Components</a:t>
            </a:r>
            <a:endParaRPr b="1" sz="1100">
              <a:solidFill>
                <a:srgbClr val="FFFFFF"/>
              </a:solidFill>
              <a:latin typeface="Montserrat"/>
              <a:ea typeface="Montserrat"/>
              <a:cs typeface="Montserrat"/>
              <a:sym typeface="Montserrat"/>
            </a:endParaRPr>
          </a:p>
        </p:txBody>
      </p:sp>
      <p:sp>
        <p:nvSpPr>
          <p:cNvPr id="1248" name="Google Shape;1248;p13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9" name="Google Shape;1249;p13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50" name="Google Shape;1250;p13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51" name="Google Shape;1251;p13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52" name="Google Shape;1252;p13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b="1" lang="en" sz="1600">
                <a:solidFill>
                  <a:srgbClr val="652F67"/>
                </a:solidFill>
                <a:latin typeface="Montserrat"/>
                <a:ea typeface="Montserrat"/>
                <a:cs typeface="Montserrat"/>
                <a:sym typeface="Montserrat"/>
              </a:rPr>
              <a:t>Kita bakal bikin apa sih?</a:t>
            </a:r>
            <a:endParaRPr b="1" sz="1600">
              <a:solidFill>
                <a:srgbClr val="652F67"/>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Pada contoh mini-project ini, kita akan mengimplementasikan MVVM menggunakan contoh implementasi pada materi Retrofit di Chapter 5 Topic 1 dan 2.</a:t>
            </a:r>
            <a:endParaRPr sz="1000">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latin typeface="Montserrat"/>
                <a:ea typeface="Montserrat"/>
                <a:cs typeface="Montserrat"/>
                <a:sym typeface="Montserrat"/>
              </a:rPr>
              <a:t>Sebagaimana penggunaan MVVM, kita akan membuat beberapa class tambahan untuk menghandle state saat pengambilan data.</a:t>
            </a:r>
            <a:endParaRPr sz="1000">
              <a:latin typeface="Montserrat"/>
              <a:ea typeface="Montserrat"/>
              <a:cs typeface="Montserrat"/>
              <a:sym typeface="Montserrat"/>
            </a:endParaRPr>
          </a:p>
          <a:p>
            <a:pPr indent="0" lvl="0" marL="0" rtl="0" algn="just">
              <a:lnSpc>
                <a:spcPct val="115000"/>
              </a:lnSpc>
              <a:spcBef>
                <a:spcPts val="1200"/>
              </a:spcBef>
              <a:spcAft>
                <a:spcPts val="1200"/>
              </a:spcAft>
              <a:buNone/>
            </a:pPr>
            <a:r>
              <a:rPr lang="en" sz="1000">
                <a:latin typeface="Montserrat"/>
                <a:ea typeface="Montserrat"/>
                <a:cs typeface="Montserrat"/>
                <a:sym typeface="Montserrat"/>
              </a:rPr>
              <a:t>Nah, di sini kamu perlu ingat-ingat lagi nih tentang materi Retrofit, ViewModel dan juga LiveData!</a:t>
            </a:r>
            <a:endParaRPr sz="1000">
              <a:latin typeface="Montserrat"/>
              <a:ea typeface="Montserrat"/>
              <a:cs typeface="Montserrat"/>
              <a:sym typeface="Montserrat"/>
            </a:endParaRPr>
          </a:p>
        </p:txBody>
      </p:sp>
      <p:pic>
        <p:nvPicPr>
          <p:cNvPr id="1253" name="Google Shape;1253;p139"/>
          <p:cNvPicPr preferRelativeResize="0"/>
          <p:nvPr/>
        </p:nvPicPr>
        <p:blipFill>
          <a:blip r:embed="rId4">
            <a:alphaModFix/>
          </a:blip>
          <a:stretch>
            <a:fillRect/>
          </a:stretch>
        </p:blipFill>
        <p:spPr>
          <a:xfrm>
            <a:off x="5229859" y="927551"/>
            <a:ext cx="3161965" cy="3873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2" name="Shape 412"/>
        <p:cNvGrpSpPr/>
        <p:nvPr/>
      </p:nvGrpSpPr>
      <p:grpSpPr>
        <a:xfrm>
          <a:off x="0" y="0"/>
          <a:ext cx="0" cy="0"/>
          <a:chOff x="0" y="0"/>
          <a:chExt cx="0" cy="0"/>
        </a:xfrm>
      </p:grpSpPr>
      <p:sp>
        <p:nvSpPr>
          <p:cNvPr id="413" name="Google Shape;413;p8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4" name="Google Shape;414;p8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5" name="Google Shape;415;p8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6" name="Google Shape;416;p8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17" name="Google Shape;417;p8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18" name="Google Shape;418;p8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19" name="Google Shape;419;p8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20" name="Google Shape;420;p8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21" name="Google Shape;421;p8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22" name="Google Shape;422;p86"/>
          <p:cNvSpPr txBox="1"/>
          <p:nvPr/>
        </p:nvSpPr>
        <p:spPr>
          <a:xfrm>
            <a:off x="484625" y="914400"/>
            <a:ext cx="39462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3600"/>
              <a:buFont typeface="Arial"/>
              <a:buNone/>
            </a:pPr>
            <a:r>
              <a:rPr b="1" lang="en" sz="1600">
                <a:solidFill>
                  <a:schemeClr val="accent6"/>
                </a:solidFill>
                <a:latin typeface="Montserrat"/>
                <a:ea typeface="Montserrat"/>
                <a:cs typeface="Montserrat"/>
                <a:sym typeface="Montserrat"/>
              </a:rPr>
              <a:t>Bayangin, kamu lagi ada project bareng tim developer lain …</a:t>
            </a:r>
            <a:endParaRPr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Kalau kamu masih belum kebayang contoh permasalahannya kayak gimana, coba deh cek gambar disamping 👉🏻</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Seorang developer bisa menemui masalah yang selalu sama terus menerus saat melakukan coding. Supaya request jalan dan masalah selesai, kita membutuhkan Design Pattern. </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Namun,</a:t>
            </a:r>
            <a:r>
              <a:rPr lang="en" sz="1000">
                <a:solidFill>
                  <a:srgbClr val="434343"/>
                </a:solidFill>
                <a:latin typeface="Montserrat"/>
                <a:ea typeface="Montserrat"/>
                <a:cs typeface="Montserrat"/>
                <a:sym typeface="Montserrat"/>
              </a:rPr>
              <a:t> apa sih design pattern itu dan mengapa ditawarkan sebagai solusi? </a:t>
            </a:r>
            <a:endParaRPr sz="1000">
              <a:solidFill>
                <a:srgbClr val="434343"/>
              </a:solidFill>
              <a:latin typeface="Montserrat"/>
              <a:ea typeface="Montserrat"/>
              <a:cs typeface="Montserrat"/>
              <a:sym typeface="Montserrat"/>
            </a:endParaRPr>
          </a:p>
        </p:txBody>
      </p:sp>
      <p:pic>
        <p:nvPicPr>
          <p:cNvPr id="423" name="Google Shape;423;p86"/>
          <p:cNvPicPr preferRelativeResize="0"/>
          <p:nvPr/>
        </p:nvPicPr>
        <p:blipFill>
          <a:blip r:embed="rId4">
            <a:alphaModFix/>
          </a:blip>
          <a:stretch>
            <a:fillRect/>
          </a:stretch>
        </p:blipFill>
        <p:spPr>
          <a:xfrm>
            <a:off x="4248450" y="939349"/>
            <a:ext cx="4751424" cy="362151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57" name="Shape 1257"/>
        <p:cNvGrpSpPr/>
        <p:nvPr/>
      </p:nvGrpSpPr>
      <p:grpSpPr>
        <a:xfrm>
          <a:off x="0" y="0"/>
          <a:ext cx="0" cy="0"/>
          <a:chOff x="0" y="0"/>
          <a:chExt cx="0" cy="0"/>
        </a:xfrm>
      </p:grpSpPr>
      <p:sp>
        <p:nvSpPr>
          <p:cNvPr id="1258" name="Google Shape;1258;p14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9" name="Google Shape;1259;p14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0" name="Google Shape;1260;p14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1" name="Google Shape;1261;p14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2" name="Google Shape;1262;p14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263" name="Google Shape;1263;p14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4" name="Google Shape;1264;p14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65" name="Google Shape;1265;p14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66" name="Google Shape;1266;p14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67" name="Google Shape;1267;p140"/>
          <p:cNvSpPr txBox="1"/>
          <p:nvPr/>
        </p:nvSpPr>
        <p:spPr>
          <a:xfrm>
            <a:off x="484625" y="914400"/>
            <a:ext cx="37419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Pertama-tama kita, persiapan Dependency dulu!</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1200"/>
              </a:spcAft>
              <a:buClr>
                <a:schemeClr val="dk1"/>
              </a:buClr>
              <a:buSzPts val="1100"/>
              <a:buFont typeface="Arial"/>
              <a:buNone/>
            </a:pPr>
            <a:r>
              <a:rPr lang="en" sz="1000">
                <a:solidFill>
                  <a:schemeClr val="dk1"/>
                </a:solidFill>
                <a:latin typeface="Montserrat"/>
                <a:ea typeface="Montserrat"/>
                <a:cs typeface="Montserrat"/>
                <a:sym typeface="Montserrat"/>
              </a:rPr>
              <a:t>Jika kita melihat pada materi Retrofit, pastikan dependency di samping sudah kita tambahkan pada </a:t>
            </a:r>
            <a:r>
              <a:rPr b="1" lang="en" sz="1000">
                <a:solidFill>
                  <a:schemeClr val="dk1"/>
                </a:solidFill>
                <a:latin typeface="Montserrat"/>
                <a:ea typeface="Montserrat"/>
                <a:cs typeface="Montserrat"/>
                <a:sym typeface="Montserrat"/>
              </a:rPr>
              <a:t>build.gradle</a:t>
            </a:r>
            <a:r>
              <a:rPr lang="en" sz="1000">
                <a:solidFill>
                  <a:schemeClr val="dk1"/>
                </a:solidFill>
                <a:latin typeface="Montserrat"/>
                <a:ea typeface="Montserrat"/>
                <a:cs typeface="Montserrat"/>
                <a:sym typeface="Montserrat"/>
              </a:rPr>
              <a:t>.</a:t>
            </a:r>
            <a:endParaRPr b="1" sz="1000">
              <a:solidFill>
                <a:srgbClr val="652F67"/>
              </a:solidFill>
              <a:latin typeface="Montserrat"/>
              <a:ea typeface="Montserrat"/>
              <a:cs typeface="Montserrat"/>
              <a:sym typeface="Montserrat"/>
            </a:endParaRPr>
          </a:p>
        </p:txBody>
      </p:sp>
      <p:pic>
        <p:nvPicPr>
          <p:cNvPr id="1268" name="Google Shape;1268;p140"/>
          <p:cNvPicPr preferRelativeResize="0"/>
          <p:nvPr/>
        </p:nvPicPr>
        <p:blipFill>
          <a:blip r:embed="rId4">
            <a:alphaModFix/>
          </a:blip>
          <a:stretch>
            <a:fillRect/>
          </a:stretch>
        </p:blipFill>
        <p:spPr>
          <a:xfrm>
            <a:off x="4691875" y="1219150"/>
            <a:ext cx="3921774" cy="32766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72" name="Shape 1272"/>
        <p:cNvGrpSpPr/>
        <p:nvPr/>
      </p:nvGrpSpPr>
      <p:grpSpPr>
        <a:xfrm>
          <a:off x="0" y="0"/>
          <a:ext cx="0" cy="0"/>
          <a:chOff x="0" y="0"/>
          <a:chExt cx="0" cy="0"/>
        </a:xfrm>
      </p:grpSpPr>
      <p:sp>
        <p:nvSpPr>
          <p:cNvPr id="1273" name="Google Shape;1273;p141"/>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4" name="Google Shape;1274;p141"/>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5" name="Google Shape;1275;p141"/>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6" name="Google Shape;1276;p141"/>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7" name="Google Shape;1277;p141"/>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278" name="Google Shape;1278;p141"/>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79" name="Google Shape;1279;p141"/>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80" name="Google Shape;1280;p141"/>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81" name="Google Shape;1281;p141"/>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82" name="Google Shape;1282;p141"/>
          <p:cNvSpPr txBox="1"/>
          <p:nvPr/>
        </p:nvSpPr>
        <p:spPr>
          <a:xfrm>
            <a:off x="484625" y="914400"/>
            <a:ext cx="41373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Selanjutnya, persiapan Layout!</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Di sini, kita akan</a:t>
            </a:r>
            <a:r>
              <a:rPr b="1" lang="en" sz="1000">
                <a:solidFill>
                  <a:schemeClr val="dk1"/>
                </a:solidFill>
                <a:latin typeface="Montserrat"/>
                <a:ea typeface="Montserrat"/>
                <a:cs typeface="Montserrat"/>
                <a:sym typeface="Montserrat"/>
              </a:rPr>
              <a:t> membuat layout yang sangat sederhana</a:t>
            </a:r>
            <a:r>
              <a:rPr lang="en" sz="1000">
                <a:solidFill>
                  <a:schemeClr val="dk1"/>
                </a:solidFill>
                <a:latin typeface="Montserrat"/>
                <a:ea typeface="Montserrat"/>
                <a:cs typeface="Montserrat"/>
                <a:sym typeface="Montserrat"/>
              </a:rPr>
              <a:t>, yaitu terdiri dari </a:t>
            </a:r>
            <a:r>
              <a:rPr b="1" lang="en" sz="1000">
                <a:solidFill>
                  <a:schemeClr val="dk1"/>
                </a:solidFill>
                <a:latin typeface="Montserrat"/>
                <a:ea typeface="Montserrat"/>
                <a:cs typeface="Montserrat"/>
                <a:sym typeface="Montserrat"/>
              </a:rPr>
              <a:t>satu TextView</a:t>
            </a:r>
            <a:r>
              <a:rPr lang="en" sz="1000">
                <a:solidFill>
                  <a:schemeClr val="dk1"/>
                </a:solidFill>
                <a:latin typeface="Montserrat"/>
                <a:ea typeface="Montserrat"/>
                <a:cs typeface="Montserrat"/>
                <a:sym typeface="Montserrat"/>
              </a:rPr>
              <a:t> sebagai yang menampilkan counter, dan </a:t>
            </a:r>
            <a:r>
              <a:rPr b="1" lang="en" sz="1000">
                <a:solidFill>
                  <a:schemeClr val="dk1"/>
                </a:solidFill>
                <a:latin typeface="Montserrat"/>
                <a:ea typeface="Montserrat"/>
                <a:cs typeface="Montserrat"/>
                <a:sym typeface="Montserrat"/>
              </a:rPr>
              <a:t>2 Button </a:t>
            </a:r>
            <a:r>
              <a:rPr lang="en" sz="1000">
                <a:solidFill>
                  <a:schemeClr val="dk1"/>
                </a:solidFill>
                <a:latin typeface="Montserrat"/>
                <a:ea typeface="Montserrat"/>
                <a:cs typeface="Montserrat"/>
                <a:sym typeface="Montserrat"/>
              </a:rPr>
              <a:t>sebagai pengubah counter untuk menaikkan nilai ataupun menurunkan nilai.</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1200"/>
              </a:spcAft>
              <a:buNone/>
            </a:pPr>
            <a:r>
              <a:rPr lang="en" sz="1000">
                <a:solidFill>
                  <a:schemeClr val="dk1"/>
                </a:solidFill>
                <a:latin typeface="Montserrat"/>
                <a:ea typeface="Montserrat"/>
                <a:cs typeface="Montserrat"/>
                <a:sym typeface="Montserrat"/>
              </a:rPr>
              <a:t>Untuk layout yang lengkapnya, perhatikan gambar di samping ini ya!</a:t>
            </a:r>
            <a:endParaRPr b="1" sz="1000">
              <a:solidFill>
                <a:srgbClr val="652F67"/>
              </a:solidFill>
              <a:latin typeface="Montserrat"/>
              <a:ea typeface="Montserrat"/>
              <a:cs typeface="Montserrat"/>
              <a:sym typeface="Montserrat"/>
            </a:endParaRPr>
          </a:p>
        </p:txBody>
      </p:sp>
      <p:pic>
        <p:nvPicPr>
          <p:cNvPr id="1283" name="Google Shape;1283;p141"/>
          <p:cNvPicPr preferRelativeResize="0"/>
          <p:nvPr/>
        </p:nvPicPr>
        <p:blipFill>
          <a:blip r:embed="rId4">
            <a:alphaModFix/>
          </a:blip>
          <a:stretch>
            <a:fillRect/>
          </a:stretch>
        </p:blipFill>
        <p:spPr>
          <a:xfrm>
            <a:off x="6958799" y="1056550"/>
            <a:ext cx="1118400" cy="3587187"/>
          </a:xfrm>
          <a:prstGeom prst="rect">
            <a:avLst/>
          </a:prstGeom>
          <a:noFill/>
          <a:ln>
            <a:noFill/>
          </a:ln>
        </p:spPr>
      </p:pic>
      <p:pic>
        <p:nvPicPr>
          <p:cNvPr id="1284" name="Google Shape;1284;p141"/>
          <p:cNvPicPr preferRelativeResize="0"/>
          <p:nvPr/>
        </p:nvPicPr>
        <p:blipFill>
          <a:blip r:embed="rId5">
            <a:alphaModFix/>
          </a:blip>
          <a:stretch>
            <a:fillRect/>
          </a:stretch>
        </p:blipFill>
        <p:spPr>
          <a:xfrm>
            <a:off x="4779476" y="1992025"/>
            <a:ext cx="2764150" cy="2764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8" name="Shape 1288"/>
        <p:cNvGrpSpPr/>
        <p:nvPr/>
      </p:nvGrpSpPr>
      <p:grpSpPr>
        <a:xfrm>
          <a:off x="0" y="0"/>
          <a:ext cx="0" cy="0"/>
          <a:chOff x="0" y="0"/>
          <a:chExt cx="0" cy="0"/>
        </a:xfrm>
      </p:grpSpPr>
      <p:sp>
        <p:nvSpPr>
          <p:cNvPr id="1289" name="Google Shape;1289;p14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0" name="Google Shape;1290;p14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1" name="Google Shape;1291;p14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2" name="Google Shape;1292;p14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93" name="Google Shape;1293;p142"/>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294" name="Google Shape;1294;p14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5" name="Google Shape;1295;p14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296" name="Google Shape;1296;p142"/>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297" name="Google Shape;1297;p14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98" name="Google Shape;1298;p142"/>
          <p:cNvSpPr txBox="1"/>
          <p:nvPr/>
        </p:nvSpPr>
        <p:spPr>
          <a:xfrm>
            <a:off x="465575" y="911800"/>
            <a:ext cx="5093700" cy="2003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b="1" lang="en" sz="1200">
                <a:solidFill>
                  <a:schemeClr val="accent1"/>
                </a:solidFill>
                <a:latin typeface="Montserrat"/>
                <a:ea typeface="Montserrat"/>
                <a:cs typeface="Montserrat"/>
                <a:sym typeface="Montserrat"/>
              </a:rPr>
              <a:t>Sekarang kita siapin class untuk handle Response!</a:t>
            </a:r>
            <a:endParaRPr b="1" sz="1200">
              <a:solidFill>
                <a:schemeClr val="accent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Ketika aplikasi kita terhubung ke sebuah API, terdapat beberapa state yang akan terjadi. Diantaranya:</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Char char="●"/>
            </a:pPr>
            <a:r>
              <a:rPr b="1" lang="en" sz="1000">
                <a:solidFill>
                  <a:schemeClr val="dk1"/>
                </a:solidFill>
                <a:latin typeface="Montserrat"/>
                <a:ea typeface="Montserrat"/>
                <a:cs typeface="Montserrat"/>
                <a:sym typeface="Montserrat"/>
              </a:rPr>
              <a:t>Loading </a:t>
            </a:r>
            <a:r>
              <a:rPr lang="en" sz="1000">
                <a:solidFill>
                  <a:schemeClr val="dk1"/>
                </a:solidFill>
                <a:latin typeface="Montserrat"/>
                <a:ea typeface="Montserrat"/>
                <a:cs typeface="Montserrat"/>
                <a:sym typeface="Montserrat"/>
              </a:rPr>
              <a:t>: State ketika data sedang diambil</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Char char="●"/>
            </a:pPr>
            <a:r>
              <a:rPr b="1" lang="en" sz="1000">
                <a:solidFill>
                  <a:schemeClr val="dk1"/>
                </a:solidFill>
                <a:latin typeface="Montserrat"/>
                <a:ea typeface="Montserrat"/>
                <a:cs typeface="Montserrat"/>
                <a:sym typeface="Montserrat"/>
              </a:rPr>
              <a:t>Success</a:t>
            </a:r>
            <a:r>
              <a:rPr lang="en" sz="1000">
                <a:solidFill>
                  <a:schemeClr val="dk1"/>
                </a:solidFill>
                <a:latin typeface="Montserrat"/>
                <a:ea typeface="Montserrat"/>
                <a:cs typeface="Montserrat"/>
                <a:sym typeface="Montserrat"/>
              </a:rPr>
              <a:t> : State ketika data berhasil didapatkan</a:t>
            </a:r>
            <a:endParaRPr sz="1000">
              <a:solidFill>
                <a:schemeClr val="dk1"/>
              </a:solidFill>
              <a:latin typeface="Montserrat"/>
              <a:ea typeface="Montserrat"/>
              <a:cs typeface="Montserrat"/>
              <a:sym typeface="Montserrat"/>
            </a:endParaRPr>
          </a:p>
          <a:p>
            <a:pPr indent="-292100" lvl="0" marL="457200" rtl="0" algn="just">
              <a:lnSpc>
                <a:spcPct val="115000"/>
              </a:lnSpc>
              <a:spcBef>
                <a:spcPts val="1000"/>
              </a:spcBef>
              <a:spcAft>
                <a:spcPts val="0"/>
              </a:spcAft>
              <a:buClr>
                <a:schemeClr val="dk1"/>
              </a:buClr>
              <a:buSzPts val="1000"/>
              <a:buFont typeface="Roboto"/>
              <a:buChar char="●"/>
            </a:pPr>
            <a:r>
              <a:rPr b="1" lang="en" sz="1000">
                <a:solidFill>
                  <a:schemeClr val="dk1"/>
                </a:solidFill>
                <a:latin typeface="Montserrat"/>
                <a:ea typeface="Montserrat"/>
                <a:cs typeface="Montserrat"/>
                <a:sym typeface="Montserrat"/>
              </a:rPr>
              <a:t>Error </a:t>
            </a:r>
            <a:r>
              <a:rPr lang="en" sz="1000">
                <a:solidFill>
                  <a:schemeClr val="dk1"/>
                </a:solidFill>
                <a:latin typeface="Montserrat"/>
                <a:ea typeface="Montserrat"/>
                <a:cs typeface="Montserrat"/>
                <a:sym typeface="Montserrat"/>
              </a:rPr>
              <a:t>: State ketika tidak data berhasil didapatkan</a:t>
            </a:r>
            <a:endParaRPr sz="1000">
              <a:solidFill>
                <a:schemeClr val="dk1"/>
              </a:solidFill>
              <a:latin typeface="Montserrat"/>
              <a:ea typeface="Montserrat"/>
              <a:cs typeface="Montserrat"/>
              <a:sym typeface="Montserrat"/>
            </a:endParaRPr>
          </a:p>
        </p:txBody>
      </p:sp>
      <p:pic>
        <p:nvPicPr>
          <p:cNvPr id="1299" name="Google Shape;1299;p142"/>
          <p:cNvPicPr preferRelativeResize="0"/>
          <p:nvPr/>
        </p:nvPicPr>
        <p:blipFill>
          <a:blip r:embed="rId4">
            <a:alphaModFix/>
          </a:blip>
          <a:stretch>
            <a:fillRect/>
          </a:stretch>
        </p:blipFill>
        <p:spPr>
          <a:xfrm>
            <a:off x="6300937" y="1276225"/>
            <a:ext cx="1721700" cy="1513000"/>
          </a:xfrm>
          <a:prstGeom prst="rect">
            <a:avLst/>
          </a:prstGeom>
          <a:noFill/>
          <a:ln>
            <a:noFill/>
          </a:ln>
        </p:spPr>
      </p:pic>
      <p:pic>
        <p:nvPicPr>
          <p:cNvPr id="1300" name="Google Shape;1300;p142"/>
          <p:cNvPicPr preferRelativeResize="0"/>
          <p:nvPr/>
        </p:nvPicPr>
        <p:blipFill>
          <a:blip r:embed="rId5">
            <a:alphaModFix/>
          </a:blip>
          <a:stretch>
            <a:fillRect/>
          </a:stretch>
        </p:blipFill>
        <p:spPr>
          <a:xfrm>
            <a:off x="1913075" y="3012825"/>
            <a:ext cx="6099276" cy="17300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4" name="Shape 1304"/>
        <p:cNvGrpSpPr/>
        <p:nvPr/>
      </p:nvGrpSpPr>
      <p:grpSpPr>
        <a:xfrm>
          <a:off x="0" y="0"/>
          <a:ext cx="0" cy="0"/>
          <a:chOff x="0" y="0"/>
          <a:chExt cx="0" cy="0"/>
        </a:xfrm>
      </p:grpSpPr>
      <p:sp>
        <p:nvSpPr>
          <p:cNvPr id="1305" name="Google Shape;1305;p143"/>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6" name="Google Shape;1306;p143"/>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7" name="Google Shape;1307;p143"/>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8" name="Google Shape;1308;p143"/>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09" name="Google Shape;1309;p143"/>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10" name="Google Shape;1310;p143"/>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1" name="Google Shape;1311;p143"/>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12" name="Google Shape;1312;p143"/>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13" name="Google Shape;1313;p143"/>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14" name="Google Shape;1314;p143"/>
          <p:cNvSpPr txBox="1"/>
          <p:nvPr/>
        </p:nvSpPr>
        <p:spPr>
          <a:xfrm>
            <a:off x="465575" y="911800"/>
            <a:ext cx="5679600" cy="18297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Selanjutnya, b</a:t>
            </a:r>
            <a:r>
              <a:rPr lang="en" sz="1000">
                <a:solidFill>
                  <a:schemeClr val="dk1"/>
                </a:solidFill>
                <a:latin typeface="Montserrat"/>
                <a:ea typeface="Montserrat"/>
                <a:cs typeface="Montserrat"/>
                <a:sym typeface="Montserrat"/>
              </a:rPr>
              <a:t>uatlah sebuah </a:t>
            </a:r>
            <a:r>
              <a:rPr b="1" lang="en" sz="1000">
                <a:solidFill>
                  <a:schemeClr val="dk1"/>
                </a:solidFill>
                <a:latin typeface="Montserrat"/>
                <a:ea typeface="Montserrat"/>
                <a:cs typeface="Montserrat"/>
                <a:sym typeface="Montserrat"/>
              </a:rPr>
              <a:t>enum class </a:t>
            </a:r>
            <a:r>
              <a:rPr lang="en" sz="1000">
                <a:solidFill>
                  <a:schemeClr val="dk1"/>
                </a:solidFill>
                <a:latin typeface="Montserrat"/>
                <a:ea typeface="Montserrat"/>
                <a:cs typeface="Montserrat"/>
                <a:sym typeface="Montserrat"/>
              </a:rPr>
              <a:t>baru dengan nama </a:t>
            </a:r>
            <a:r>
              <a:rPr b="1" lang="en" sz="1000">
                <a:solidFill>
                  <a:schemeClr val="dk1"/>
                </a:solidFill>
                <a:latin typeface="Montserrat"/>
                <a:ea typeface="Montserrat"/>
                <a:cs typeface="Montserrat"/>
                <a:sym typeface="Montserrat"/>
              </a:rPr>
              <a:t>Status</a:t>
            </a:r>
            <a:r>
              <a:rPr lang="en" sz="1000">
                <a:solidFill>
                  <a:schemeClr val="dk1"/>
                </a:solidFill>
                <a:latin typeface="Montserrat"/>
                <a:ea typeface="Montserrat"/>
                <a:cs typeface="Montserrat"/>
                <a:sym typeface="Montserrat"/>
              </a:rPr>
              <a:t>, dan masukkan beberapa state tadi (Loading, Success, Error).</a:t>
            </a:r>
            <a:endParaRPr sz="1000">
              <a:solidFill>
                <a:schemeClr val="dk1"/>
              </a:solidFill>
              <a:latin typeface="Montserrat"/>
              <a:ea typeface="Montserrat"/>
              <a:cs typeface="Montserrat"/>
              <a:sym typeface="Montserrat"/>
            </a:endParaRPr>
          </a:p>
          <a:p>
            <a:pPr indent="0" lvl="0" marL="0" rtl="0" algn="just">
              <a:lnSpc>
                <a:spcPct val="115000"/>
              </a:lnSpc>
              <a:spcBef>
                <a:spcPts val="1000"/>
              </a:spcBef>
              <a:spcAft>
                <a:spcPts val="0"/>
              </a:spcAft>
              <a:buNone/>
            </a:pPr>
            <a:r>
              <a:rPr lang="en" sz="1000">
                <a:solidFill>
                  <a:schemeClr val="dk1"/>
                </a:solidFill>
                <a:latin typeface="Montserrat"/>
                <a:ea typeface="Montserrat"/>
                <a:cs typeface="Montserrat"/>
                <a:sym typeface="Montserrat"/>
              </a:rPr>
              <a:t>Setelah itu, buatlah </a:t>
            </a:r>
            <a:r>
              <a:rPr b="1" lang="en" sz="1000">
                <a:solidFill>
                  <a:schemeClr val="dk1"/>
                </a:solidFill>
                <a:latin typeface="Montserrat"/>
                <a:ea typeface="Montserrat"/>
                <a:cs typeface="Montserrat"/>
                <a:sym typeface="Montserrat"/>
              </a:rPr>
              <a:t>data class </a:t>
            </a:r>
            <a:r>
              <a:rPr lang="en" sz="1000">
                <a:solidFill>
                  <a:schemeClr val="dk1"/>
                </a:solidFill>
                <a:latin typeface="Montserrat"/>
                <a:ea typeface="Montserrat"/>
                <a:cs typeface="Montserrat"/>
                <a:sym typeface="Montserrat"/>
              </a:rPr>
              <a:t>baru dengan nama </a:t>
            </a:r>
            <a:r>
              <a:rPr b="1" lang="en" sz="1000">
                <a:solidFill>
                  <a:schemeClr val="dk1"/>
                </a:solidFill>
                <a:latin typeface="Montserrat"/>
                <a:ea typeface="Montserrat"/>
                <a:cs typeface="Montserrat"/>
                <a:sym typeface="Montserrat"/>
              </a:rPr>
              <a:t>Resource</a:t>
            </a:r>
            <a:r>
              <a:rPr lang="en" sz="1000">
                <a:solidFill>
                  <a:schemeClr val="dk1"/>
                </a:solidFill>
                <a:latin typeface="Montserrat"/>
                <a:ea typeface="Montserrat"/>
                <a:cs typeface="Montserrat"/>
                <a:sym typeface="Montserrat"/>
              </a:rPr>
              <a:t>, dan masukkan syntax seperti di samping.</a:t>
            </a:r>
            <a:endParaRPr sz="1000">
              <a:solidFill>
                <a:schemeClr val="dk1"/>
              </a:solidFill>
              <a:latin typeface="Montserrat"/>
              <a:ea typeface="Montserrat"/>
              <a:cs typeface="Montserrat"/>
              <a:sym typeface="Montserrat"/>
            </a:endParaRPr>
          </a:p>
        </p:txBody>
      </p:sp>
      <p:pic>
        <p:nvPicPr>
          <p:cNvPr id="1315" name="Google Shape;1315;p143"/>
          <p:cNvPicPr preferRelativeResize="0"/>
          <p:nvPr/>
        </p:nvPicPr>
        <p:blipFill>
          <a:blip r:embed="rId4">
            <a:alphaModFix/>
          </a:blip>
          <a:stretch>
            <a:fillRect/>
          </a:stretch>
        </p:blipFill>
        <p:spPr>
          <a:xfrm>
            <a:off x="6632137" y="1290875"/>
            <a:ext cx="1721700" cy="1513000"/>
          </a:xfrm>
          <a:prstGeom prst="rect">
            <a:avLst/>
          </a:prstGeom>
          <a:noFill/>
          <a:ln>
            <a:noFill/>
          </a:ln>
        </p:spPr>
      </p:pic>
      <p:pic>
        <p:nvPicPr>
          <p:cNvPr id="1316" name="Google Shape;1316;p143"/>
          <p:cNvPicPr preferRelativeResize="0"/>
          <p:nvPr/>
        </p:nvPicPr>
        <p:blipFill>
          <a:blip r:embed="rId5">
            <a:alphaModFix/>
          </a:blip>
          <a:stretch>
            <a:fillRect/>
          </a:stretch>
        </p:blipFill>
        <p:spPr>
          <a:xfrm>
            <a:off x="1752750" y="2928225"/>
            <a:ext cx="6601074" cy="1872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0" name="Shape 1320"/>
        <p:cNvGrpSpPr/>
        <p:nvPr/>
      </p:nvGrpSpPr>
      <p:grpSpPr>
        <a:xfrm>
          <a:off x="0" y="0"/>
          <a:ext cx="0" cy="0"/>
          <a:chOff x="0" y="0"/>
          <a:chExt cx="0" cy="0"/>
        </a:xfrm>
      </p:grpSpPr>
      <p:sp>
        <p:nvSpPr>
          <p:cNvPr id="1321" name="Google Shape;1321;p144"/>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2" name="Google Shape;1322;p144"/>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3" name="Google Shape;1323;p144"/>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4" name="Google Shape;1324;p144"/>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5" name="Google Shape;1325;p144"/>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26" name="Google Shape;1326;p144"/>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27" name="Google Shape;1327;p144"/>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28" name="Google Shape;1328;p144"/>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29" name="Google Shape;1329;p144"/>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30" name="Google Shape;1330;p144"/>
          <p:cNvSpPr txBox="1"/>
          <p:nvPr/>
        </p:nvSpPr>
        <p:spPr>
          <a:xfrm>
            <a:off x="484625" y="911800"/>
            <a:ext cx="8129100" cy="147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0"/>
              </a:spcAft>
              <a:buNone/>
            </a:pPr>
            <a:r>
              <a:rPr b="1" lang="en" sz="1200">
                <a:solidFill>
                  <a:schemeClr val="accent1"/>
                </a:solidFill>
                <a:latin typeface="Montserrat"/>
                <a:ea typeface="Montserrat"/>
                <a:cs typeface="Montserrat"/>
                <a:sym typeface="Montserrat"/>
              </a:rPr>
              <a:t>Buat class baru</a:t>
            </a:r>
            <a:r>
              <a:rPr b="1" lang="en" sz="1200">
                <a:solidFill>
                  <a:schemeClr val="accent1"/>
                </a:solidFill>
                <a:latin typeface="Montserrat"/>
                <a:ea typeface="Montserrat"/>
                <a:cs typeface="Montserrat"/>
                <a:sym typeface="Montserrat"/>
              </a:rPr>
              <a:t>!</a:t>
            </a:r>
            <a:endParaRPr b="1" sz="1200">
              <a:solidFill>
                <a:schemeClr val="accen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Selanjutnya kita buat class baru dengan nama ApiHelper. </a:t>
            </a:r>
            <a:br>
              <a:rPr lang="en" sz="1000">
                <a:solidFill>
                  <a:schemeClr val="dk1"/>
                </a:solidFill>
                <a:latin typeface="Montserrat"/>
                <a:ea typeface="Montserrat"/>
                <a:cs typeface="Montserrat"/>
                <a:sym typeface="Montserrat"/>
              </a:rPr>
            </a:br>
            <a:r>
              <a:rPr lang="en" sz="1000">
                <a:solidFill>
                  <a:schemeClr val="dk1"/>
                </a:solidFill>
                <a:latin typeface="Montserrat"/>
                <a:ea typeface="Montserrat"/>
                <a:cs typeface="Montserrat"/>
                <a:sym typeface="Montserrat"/>
              </a:rPr>
              <a:t>Class ini berfungsi untuk menjembatani antara repository dengan ApiService.</a:t>
            </a:r>
            <a:endParaRPr sz="100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Masukkan seperti syntax di bawah 👇🏼</a:t>
            </a:r>
            <a:endParaRPr sz="1000">
              <a:solidFill>
                <a:schemeClr val="dk1"/>
              </a:solidFill>
              <a:latin typeface="Montserrat"/>
              <a:ea typeface="Montserrat"/>
              <a:cs typeface="Montserrat"/>
              <a:sym typeface="Montserrat"/>
            </a:endParaRPr>
          </a:p>
        </p:txBody>
      </p:sp>
      <p:pic>
        <p:nvPicPr>
          <p:cNvPr id="1331" name="Google Shape;1331;p144"/>
          <p:cNvPicPr preferRelativeResize="0"/>
          <p:nvPr/>
        </p:nvPicPr>
        <p:blipFill>
          <a:blip r:embed="rId4">
            <a:alphaModFix/>
          </a:blip>
          <a:stretch>
            <a:fillRect/>
          </a:stretch>
        </p:blipFill>
        <p:spPr>
          <a:xfrm>
            <a:off x="2054485" y="2663326"/>
            <a:ext cx="5187425" cy="15913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5" name="Shape 1335"/>
        <p:cNvGrpSpPr/>
        <p:nvPr/>
      </p:nvGrpSpPr>
      <p:grpSpPr>
        <a:xfrm>
          <a:off x="0" y="0"/>
          <a:ext cx="0" cy="0"/>
          <a:chOff x="0" y="0"/>
          <a:chExt cx="0" cy="0"/>
        </a:xfrm>
      </p:grpSpPr>
      <p:sp>
        <p:nvSpPr>
          <p:cNvPr id="1336" name="Google Shape;1336;p145"/>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7" name="Google Shape;1337;p145"/>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8" name="Google Shape;1338;p145"/>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9" name="Google Shape;1339;p145"/>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40" name="Google Shape;1340;p145"/>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41" name="Google Shape;1341;p145"/>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2" name="Google Shape;1342;p145"/>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43" name="Google Shape;1343;p145"/>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44" name="Google Shape;1344;p145"/>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45" name="Google Shape;1345;p145"/>
          <p:cNvSpPr txBox="1"/>
          <p:nvPr/>
        </p:nvSpPr>
        <p:spPr>
          <a:xfrm>
            <a:off x="484625" y="1187363"/>
            <a:ext cx="8128800" cy="12129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200"/>
              </a:spcBef>
              <a:spcAft>
                <a:spcPts val="0"/>
              </a:spcAft>
              <a:buNone/>
            </a:pPr>
            <a:r>
              <a:rPr b="1" lang="en" sz="1200">
                <a:solidFill>
                  <a:schemeClr val="accent1"/>
                </a:solidFill>
                <a:latin typeface="Montserrat"/>
                <a:ea typeface="Montserrat"/>
                <a:cs typeface="Montserrat"/>
                <a:sym typeface="Montserrat"/>
              </a:rPr>
              <a:t>Buat class baru lagi!</a:t>
            </a:r>
            <a:endParaRPr b="1" sz="1200">
              <a:solidFill>
                <a:schemeClr val="accen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Nah, di sini kita akan membuat sebuah class repository baru dengan nama MainRepository. Tugasnya juga sama, yaitu menjembatani antara ViewModel dan juga ApiHelper.</a:t>
            </a:r>
            <a:endParaRPr sz="100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Masukkan seperti syntax di bawah~</a:t>
            </a:r>
            <a:endParaRPr sz="1000">
              <a:solidFill>
                <a:schemeClr val="dk1"/>
              </a:solidFill>
              <a:latin typeface="Montserrat"/>
              <a:ea typeface="Montserrat"/>
              <a:cs typeface="Montserrat"/>
              <a:sym typeface="Montserrat"/>
            </a:endParaRPr>
          </a:p>
        </p:txBody>
      </p:sp>
      <p:pic>
        <p:nvPicPr>
          <p:cNvPr id="1346" name="Google Shape;1346;p145"/>
          <p:cNvPicPr preferRelativeResize="0"/>
          <p:nvPr/>
        </p:nvPicPr>
        <p:blipFill>
          <a:blip r:embed="rId4">
            <a:alphaModFix/>
          </a:blip>
          <a:stretch>
            <a:fillRect/>
          </a:stretch>
        </p:blipFill>
        <p:spPr>
          <a:xfrm>
            <a:off x="2073550" y="2702825"/>
            <a:ext cx="5103325" cy="1541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0" name="Shape 1350"/>
        <p:cNvGrpSpPr/>
        <p:nvPr/>
      </p:nvGrpSpPr>
      <p:grpSpPr>
        <a:xfrm>
          <a:off x="0" y="0"/>
          <a:ext cx="0" cy="0"/>
          <a:chOff x="0" y="0"/>
          <a:chExt cx="0" cy="0"/>
        </a:xfrm>
      </p:grpSpPr>
      <p:sp>
        <p:nvSpPr>
          <p:cNvPr id="1351" name="Google Shape;1351;p146"/>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2" name="Google Shape;1352;p146"/>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3" name="Google Shape;1353;p146"/>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4" name="Google Shape;1354;p146"/>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5" name="Google Shape;1355;p146"/>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56" name="Google Shape;1356;p146"/>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7" name="Google Shape;1357;p146"/>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58" name="Google Shape;1358;p146"/>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59" name="Google Shape;1359;p146"/>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60" name="Google Shape;1360;p146"/>
          <p:cNvSpPr txBox="1"/>
          <p:nvPr/>
        </p:nvSpPr>
        <p:spPr>
          <a:xfrm>
            <a:off x="891200" y="1154100"/>
            <a:ext cx="7197600" cy="13899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1200"/>
              </a:spcBef>
              <a:spcAft>
                <a:spcPts val="0"/>
              </a:spcAft>
              <a:buNone/>
            </a:pPr>
            <a:r>
              <a:rPr b="1" lang="en" sz="1200">
                <a:solidFill>
                  <a:schemeClr val="accent1"/>
                </a:solidFill>
                <a:latin typeface="Montserrat"/>
                <a:ea typeface="Montserrat"/>
                <a:cs typeface="Montserrat"/>
                <a:sym typeface="Montserrat"/>
              </a:rPr>
              <a:t>Buat class ViewModel!</a:t>
            </a:r>
            <a:endParaRPr b="1" sz="1200">
              <a:solidFill>
                <a:schemeClr val="accent1"/>
              </a:solidFill>
              <a:latin typeface="Montserrat"/>
              <a:ea typeface="Montserrat"/>
              <a:cs typeface="Montserrat"/>
              <a:sym typeface="Montserrat"/>
            </a:endParaRPr>
          </a:p>
          <a:p>
            <a:pPr indent="0" lvl="0" marL="0" rtl="0" algn="ctr">
              <a:lnSpc>
                <a:spcPct val="115000"/>
              </a:lnSpc>
              <a:spcBef>
                <a:spcPts val="1200"/>
              </a:spcBef>
              <a:spcAft>
                <a:spcPts val="0"/>
              </a:spcAft>
              <a:buNone/>
            </a:pPr>
            <a:r>
              <a:rPr lang="en" sz="1000">
                <a:solidFill>
                  <a:schemeClr val="dk1"/>
                </a:solidFill>
                <a:latin typeface="Montserrat"/>
                <a:ea typeface="Montserrat"/>
                <a:cs typeface="Montserrat"/>
                <a:sym typeface="Montserrat"/>
              </a:rPr>
              <a:t>Selanjutnya kita akan membuat class ViewModel. Seperti yang kita ketahui bahwa ViewModel adalah jembatan antara View, Model, dan juga Repository. Sehingga kali ini, ViewModel akan digunakan sebagai tempat pengolahan segala data, baik yang berhubungan dengan API maupun database local.</a:t>
            </a:r>
            <a:endParaRPr sz="1000">
              <a:solidFill>
                <a:schemeClr val="dk1"/>
              </a:solidFill>
              <a:latin typeface="Montserrat"/>
              <a:ea typeface="Montserrat"/>
              <a:cs typeface="Montserrat"/>
              <a:sym typeface="Montserrat"/>
            </a:endParaRPr>
          </a:p>
          <a:p>
            <a:pPr indent="0" lvl="0" marL="0" rtl="0" algn="ctr">
              <a:lnSpc>
                <a:spcPct val="115000"/>
              </a:lnSpc>
              <a:spcBef>
                <a:spcPts val="1200"/>
              </a:spcBef>
              <a:spcAft>
                <a:spcPts val="1200"/>
              </a:spcAft>
              <a:buNone/>
            </a:pPr>
            <a:r>
              <a:rPr lang="en" sz="1000">
                <a:solidFill>
                  <a:schemeClr val="dk1"/>
                </a:solidFill>
                <a:latin typeface="Montserrat"/>
                <a:ea typeface="Montserrat"/>
                <a:cs typeface="Montserrat"/>
                <a:sym typeface="Montserrat"/>
              </a:rPr>
              <a:t>Di dalam method emit, terdapat beberapa state yang sudah kita buat sebelumnya.</a:t>
            </a:r>
            <a:endParaRPr sz="1000">
              <a:solidFill>
                <a:schemeClr val="dk1"/>
              </a:solidFill>
              <a:latin typeface="Montserrat"/>
              <a:ea typeface="Montserrat"/>
              <a:cs typeface="Montserrat"/>
              <a:sym typeface="Montserrat"/>
            </a:endParaRPr>
          </a:p>
        </p:txBody>
      </p:sp>
      <p:pic>
        <p:nvPicPr>
          <p:cNvPr id="1361" name="Google Shape;1361;p146"/>
          <p:cNvPicPr preferRelativeResize="0"/>
          <p:nvPr/>
        </p:nvPicPr>
        <p:blipFill>
          <a:blip r:embed="rId4">
            <a:alphaModFix/>
          </a:blip>
          <a:stretch>
            <a:fillRect/>
          </a:stretch>
        </p:blipFill>
        <p:spPr>
          <a:xfrm>
            <a:off x="1846250" y="2794194"/>
            <a:ext cx="5287250" cy="187058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4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7" name="Google Shape;1367;p14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8" name="Google Shape;1368;p14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9" name="Google Shape;1369;p14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0" name="Google Shape;1370;p14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71" name="Google Shape;1371;p14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2" name="Google Shape;1372;p14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73" name="Google Shape;1373;p14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374" name="Google Shape;1374;p14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75" name="Google Shape;1375;p147"/>
          <p:cNvSpPr txBox="1"/>
          <p:nvPr/>
        </p:nvSpPr>
        <p:spPr>
          <a:xfrm>
            <a:off x="484625" y="911800"/>
            <a:ext cx="38727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accent1"/>
                </a:solidFill>
                <a:latin typeface="Montserrat"/>
                <a:ea typeface="Montserrat"/>
                <a:cs typeface="Montserrat"/>
                <a:sym typeface="Montserrat"/>
              </a:rPr>
              <a:t>Balik ke class MainActivity</a:t>
            </a:r>
            <a:r>
              <a:rPr b="1" lang="en" sz="1200">
                <a:solidFill>
                  <a:schemeClr val="accent1"/>
                </a:solidFill>
                <a:latin typeface="Montserrat"/>
                <a:ea typeface="Montserrat"/>
                <a:cs typeface="Montserrat"/>
                <a:sym typeface="Montserrat"/>
              </a:rPr>
              <a:t>!</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Udah masuk tahap terakhir nih. Pada MainActivity kita bisa lihat bahwa terdapat function yang bertujuan untuk mengambil data dari Server. </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Dengan menggunakan ViewModel, hal tersebut tidak akan dikerjakan lagi di dalam UI Controller dan akan dijalankan di background. Alhasil aplikasi akan berjalan lebih cepat karena pengerjaannya yang paralel.</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Nah, di sini kita akan menghapus function yang bertujuan untuk mengambil data dari Server tadi, dan menggantikannya dengan code di samping 👉🏻</a:t>
            </a:r>
            <a:endParaRPr sz="1000">
              <a:solidFill>
                <a:schemeClr val="dk1"/>
              </a:solidFill>
              <a:latin typeface="Montserrat"/>
              <a:ea typeface="Montserrat"/>
              <a:cs typeface="Montserrat"/>
              <a:sym typeface="Montserrat"/>
            </a:endParaRPr>
          </a:p>
        </p:txBody>
      </p:sp>
      <p:pic>
        <p:nvPicPr>
          <p:cNvPr id="1376" name="Google Shape;1376;p147"/>
          <p:cNvPicPr preferRelativeResize="0"/>
          <p:nvPr/>
        </p:nvPicPr>
        <p:blipFill>
          <a:blip r:embed="rId4">
            <a:alphaModFix/>
          </a:blip>
          <a:stretch>
            <a:fillRect/>
          </a:stretch>
        </p:blipFill>
        <p:spPr>
          <a:xfrm>
            <a:off x="4740950" y="1085050"/>
            <a:ext cx="3872700" cy="353969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80" name="Shape 1380"/>
        <p:cNvGrpSpPr/>
        <p:nvPr/>
      </p:nvGrpSpPr>
      <p:grpSpPr>
        <a:xfrm>
          <a:off x="0" y="0"/>
          <a:ext cx="0" cy="0"/>
          <a:chOff x="0" y="0"/>
          <a:chExt cx="0" cy="0"/>
        </a:xfrm>
      </p:grpSpPr>
      <p:pic>
        <p:nvPicPr>
          <p:cNvPr id="1381" name="Google Shape;1381;p148"/>
          <p:cNvPicPr preferRelativeResize="0"/>
          <p:nvPr/>
        </p:nvPicPr>
        <p:blipFill>
          <a:blip r:embed="rId3">
            <a:alphaModFix/>
          </a:blip>
          <a:stretch>
            <a:fillRect/>
          </a:stretch>
        </p:blipFill>
        <p:spPr>
          <a:xfrm>
            <a:off x="6298650" y="1035500"/>
            <a:ext cx="1825026" cy="3720826"/>
          </a:xfrm>
          <a:prstGeom prst="rect">
            <a:avLst/>
          </a:prstGeom>
          <a:noFill/>
          <a:ln>
            <a:noFill/>
          </a:ln>
          <a:effectLst>
            <a:outerShdw blurRad="57150" rotWithShape="0" algn="bl" dir="5400000" dist="19050">
              <a:srgbClr val="000000">
                <a:alpha val="50000"/>
              </a:srgbClr>
            </a:outerShdw>
          </a:effectLst>
        </p:spPr>
      </p:pic>
      <p:sp>
        <p:nvSpPr>
          <p:cNvPr id="1382" name="Google Shape;1382;p14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3" name="Google Shape;1383;p14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4" name="Google Shape;1384;p14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5" name="Google Shape;1385;p14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86" name="Google Shape;1386;p14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387" name="Google Shape;1387;p14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88" name="Google Shape;1388;p14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389" name="Google Shape;1389;p148"/>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390" name="Google Shape;1390;p14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91" name="Google Shape;1391;p148"/>
          <p:cNvSpPr txBox="1"/>
          <p:nvPr/>
        </p:nvSpPr>
        <p:spPr>
          <a:xfrm>
            <a:off x="484625" y="914400"/>
            <a:ext cx="4087500" cy="38862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b="1" lang="en" sz="1200">
                <a:solidFill>
                  <a:schemeClr val="accent1"/>
                </a:solidFill>
                <a:latin typeface="Montserrat"/>
                <a:ea typeface="Montserrat"/>
                <a:cs typeface="Montserrat"/>
                <a:sym typeface="Montserrat"/>
              </a:rPr>
              <a:t>Coba deh dijalankan~</a:t>
            </a:r>
            <a:endParaRPr b="1" sz="1200">
              <a:solidFill>
                <a:schemeClr val="accent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Memang tidak akan terlihat perbedaan berarti. Kelihatan sama seperti yang  pernah dibuat pada  materi Retrofit.</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Namun, pengaruh dari penggunaan MVVM akan terasa ketika kita menjalankan banyak function yang memiliki tujuan untuk mengambil data dari server, maupun database lokal secara cepat.</a:t>
            </a:r>
            <a:endParaRPr sz="1000">
              <a:solidFill>
                <a:schemeClr val="dk1"/>
              </a:solidFill>
              <a:latin typeface="Montserrat"/>
              <a:ea typeface="Montserrat"/>
              <a:cs typeface="Montserrat"/>
              <a:sym typeface="Montserrat"/>
            </a:endParaRPr>
          </a:p>
          <a:p>
            <a:pPr indent="0" lvl="0" marL="0" rtl="0" algn="just">
              <a:lnSpc>
                <a:spcPct val="115000"/>
              </a:lnSpc>
              <a:spcBef>
                <a:spcPts val="1200"/>
              </a:spcBef>
              <a:spcAft>
                <a:spcPts val="0"/>
              </a:spcAft>
              <a:buNone/>
            </a:pPr>
            <a:r>
              <a:rPr lang="en" sz="1000">
                <a:solidFill>
                  <a:schemeClr val="dk1"/>
                </a:solidFill>
                <a:latin typeface="Montserrat"/>
                <a:ea typeface="Montserrat"/>
                <a:cs typeface="Montserrat"/>
                <a:sym typeface="Montserrat"/>
              </a:rPr>
              <a:t>Untuk contoh project lengkapnya dapat buka link </a:t>
            </a:r>
            <a:r>
              <a:rPr lang="en" sz="1000" u="sng">
                <a:solidFill>
                  <a:schemeClr val="hlink"/>
                </a:solidFill>
                <a:latin typeface="Montserrat"/>
                <a:ea typeface="Montserrat"/>
                <a:cs typeface="Montserrat"/>
                <a:sym typeface="Montserrat"/>
                <a:hlinkClick r:id="rId5"/>
              </a:rPr>
              <a:t>berikut</a:t>
            </a:r>
            <a:r>
              <a:rPr lang="en" sz="1000">
                <a:solidFill>
                  <a:schemeClr val="dk1"/>
                </a:solidFill>
                <a:latin typeface="Montserrat"/>
                <a:ea typeface="Montserrat"/>
                <a:cs typeface="Montserrat"/>
                <a:sym typeface="Montserrat"/>
              </a:rPr>
              <a:t> ya!</a:t>
            </a:r>
            <a:endParaRPr sz="1000">
              <a:solidFill>
                <a:schemeClr val="dk1"/>
              </a:solidFill>
              <a:latin typeface="Montserrat"/>
              <a:ea typeface="Montserrat"/>
              <a:cs typeface="Montserrat"/>
              <a:sym typeface="Montserrat"/>
            </a:endParaRPr>
          </a:p>
        </p:txBody>
      </p:sp>
      <p:pic>
        <p:nvPicPr>
          <p:cNvPr id="1392" name="Google Shape;1392;p148"/>
          <p:cNvPicPr preferRelativeResize="0"/>
          <p:nvPr/>
        </p:nvPicPr>
        <p:blipFill>
          <a:blip r:embed="rId6">
            <a:alphaModFix/>
          </a:blip>
          <a:stretch>
            <a:fillRect/>
          </a:stretch>
        </p:blipFill>
        <p:spPr>
          <a:xfrm>
            <a:off x="4296900" y="1847975"/>
            <a:ext cx="2908349" cy="29083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6" name="Shape 1396"/>
        <p:cNvGrpSpPr/>
        <p:nvPr/>
      </p:nvGrpSpPr>
      <p:grpSpPr>
        <a:xfrm>
          <a:off x="0" y="0"/>
          <a:ext cx="0" cy="0"/>
          <a:chOff x="0" y="0"/>
          <a:chExt cx="0" cy="0"/>
        </a:xfrm>
      </p:grpSpPr>
      <p:sp>
        <p:nvSpPr>
          <p:cNvPr id="1397" name="Google Shape;1397;p14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8" name="Google Shape;1398;p14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9" name="Google Shape;1399;p14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0" name="Google Shape;1400;p14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01" name="Google Shape;1401;p14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 Implementasi MVVM</a:t>
            </a:r>
            <a:endParaRPr b="1" sz="1100">
              <a:solidFill>
                <a:srgbClr val="FFFFFF"/>
              </a:solidFill>
              <a:latin typeface="Montserrat"/>
              <a:ea typeface="Montserrat"/>
              <a:cs typeface="Montserrat"/>
              <a:sym typeface="Montserrat"/>
            </a:endParaRPr>
          </a:p>
        </p:txBody>
      </p:sp>
      <p:sp>
        <p:nvSpPr>
          <p:cNvPr id="1402" name="Google Shape;1402;p14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03" name="Google Shape;1403;p14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04" name="Google Shape;1404;p149"/>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05" name="Google Shape;1405;p14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06" name="Google Shape;1406;p149"/>
          <p:cNvSpPr txBox="1"/>
          <p:nvPr/>
        </p:nvSpPr>
        <p:spPr>
          <a:xfrm>
            <a:off x="484625" y="914400"/>
            <a:ext cx="40875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b="1" lang="en" sz="1600">
                <a:solidFill>
                  <a:schemeClr val="accent6"/>
                </a:solidFill>
                <a:latin typeface="Montserrat"/>
                <a:ea typeface="Montserrat"/>
                <a:cs typeface="Montserrat"/>
                <a:sym typeface="Montserrat"/>
              </a:rPr>
              <a:t>Gimana, udah paham Pattern MVVM?</a:t>
            </a:r>
            <a:endParaRPr b="1" sz="1600">
              <a:solidFill>
                <a:schemeClr val="accent6"/>
              </a:solidFill>
              <a:latin typeface="Montserrat"/>
              <a:ea typeface="Montserrat"/>
              <a:cs typeface="Montserrat"/>
              <a:sym typeface="Montserrat"/>
            </a:endParaRPr>
          </a:p>
          <a:p>
            <a:pPr indent="0" lvl="0" marL="0" rtl="0" algn="just">
              <a:lnSpc>
                <a:spcPct val="115000"/>
              </a:lnSpc>
              <a:spcBef>
                <a:spcPts val="1000"/>
              </a:spcBef>
              <a:spcAft>
                <a:spcPts val="0"/>
              </a:spcAft>
              <a:buClr>
                <a:schemeClr val="dk1"/>
              </a:buClr>
              <a:buSzPts val="1100"/>
              <a:buFont typeface="Arial"/>
              <a:buNone/>
            </a:pPr>
            <a:r>
              <a:rPr lang="en" sz="1000">
                <a:latin typeface="Montserrat"/>
                <a:ea typeface="Montserrat"/>
                <a:cs typeface="Montserrat"/>
                <a:sym typeface="Montserrat"/>
              </a:rPr>
              <a:t>Sebelumnya kita sudah mempelajari penerapan MVVM menggunakan Coroutine dan terkoneksi dengan API dari Binar.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Jika kita perhatikan diagram dari MVVM sebelumnya, MVVM akan memisahkan penerapan antara service API dan juga database lokal. </a:t>
            </a:r>
            <a:endParaRPr sz="1000">
              <a:latin typeface="Montserrat"/>
              <a:ea typeface="Montserrat"/>
              <a:cs typeface="Montserrat"/>
              <a:sym typeface="Montserrat"/>
            </a:endParaRPr>
          </a:p>
          <a:p>
            <a:pPr indent="0" lvl="0" marL="0" rtl="0" algn="just">
              <a:lnSpc>
                <a:spcPct val="115000"/>
              </a:lnSpc>
              <a:spcBef>
                <a:spcPts val="1200"/>
              </a:spcBef>
              <a:spcAft>
                <a:spcPts val="0"/>
              </a:spcAft>
              <a:buClr>
                <a:schemeClr val="dk1"/>
              </a:buClr>
              <a:buSzPts val="1100"/>
              <a:buFont typeface="Arial"/>
              <a:buNone/>
            </a:pPr>
            <a:r>
              <a:rPr lang="en" sz="1000">
                <a:latin typeface="Montserrat"/>
                <a:ea typeface="Montserrat"/>
                <a:cs typeface="Montserrat"/>
                <a:sym typeface="Montserrat"/>
              </a:rPr>
              <a:t>Nah jika kalian penasaran bagaimana penerapannya jika menggunakan database lokal, kita dapat melihat contoh projectnya </a:t>
            </a:r>
            <a:r>
              <a:rPr lang="en" sz="1000">
                <a:solidFill>
                  <a:schemeClr val="dk1"/>
                </a:solidFill>
                <a:latin typeface="Montserrat"/>
                <a:ea typeface="Montserrat"/>
                <a:cs typeface="Montserrat"/>
                <a:sym typeface="Montserrat"/>
              </a:rPr>
              <a:t>di link berikut:</a:t>
            </a:r>
            <a:endParaRPr sz="1000">
              <a:solidFill>
                <a:schemeClr val="dk1"/>
              </a:solidFill>
              <a:latin typeface="Montserrat"/>
              <a:ea typeface="Montserrat"/>
              <a:cs typeface="Montserrat"/>
              <a:sym typeface="Montserrat"/>
            </a:endParaRPr>
          </a:p>
          <a:p>
            <a:pPr indent="0" lvl="0" marL="0" rtl="0" algn="ctr">
              <a:lnSpc>
                <a:spcPct val="115000"/>
              </a:lnSpc>
              <a:spcBef>
                <a:spcPts val="1200"/>
              </a:spcBef>
              <a:spcAft>
                <a:spcPts val="1200"/>
              </a:spcAft>
              <a:buClr>
                <a:schemeClr val="dk1"/>
              </a:buClr>
              <a:buSzPts val="1100"/>
              <a:buFont typeface="Arial"/>
              <a:buNone/>
            </a:pPr>
            <a:r>
              <a:rPr lang="en" sz="1000" u="sng">
                <a:solidFill>
                  <a:schemeClr val="hlink"/>
                </a:solidFill>
                <a:latin typeface="Montserrat"/>
                <a:ea typeface="Montserrat"/>
                <a:cs typeface="Montserrat"/>
                <a:sym typeface="Montserrat"/>
                <a:hlinkClick r:id="rId4"/>
              </a:rPr>
              <a:t>Gitlab Repo - Architecture Component</a:t>
            </a:r>
            <a:endParaRPr b="1" sz="1000">
              <a:solidFill>
                <a:srgbClr val="652F67"/>
              </a:solidFill>
              <a:latin typeface="Montserrat"/>
              <a:ea typeface="Montserrat"/>
              <a:cs typeface="Montserrat"/>
              <a:sym typeface="Montserrat"/>
            </a:endParaRPr>
          </a:p>
        </p:txBody>
      </p:sp>
      <p:pic>
        <p:nvPicPr>
          <p:cNvPr id="1407" name="Google Shape;1407;p149"/>
          <p:cNvPicPr preferRelativeResize="0"/>
          <p:nvPr/>
        </p:nvPicPr>
        <p:blipFill>
          <a:blip r:embed="rId5">
            <a:alphaModFix/>
          </a:blip>
          <a:stretch>
            <a:fillRect/>
          </a:stretch>
        </p:blipFill>
        <p:spPr>
          <a:xfrm>
            <a:off x="5021475" y="1918202"/>
            <a:ext cx="3278075" cy="2261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p87"/>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9" name="Google Shape;429;p87"/>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0" name="Google Shape;430;p87"/>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1" name="Google Shape;431;p87"/>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32" name="Google Shape;432;p87"/>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33" name="Google Shape;433;p87"/>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4" name="Google Shape;434;p87"/>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35" name="Google Shape;435;p87"/>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36" name="Google Shape;436;p87"/>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37" name="Google Shape;437;p87"/>
          <p:cNvSpPr txBox="1"/>
          <p:nvPr/>
        </p:nvSpPr>
        <p:spPr>
          <a:xfrm>
            <a:off x="484625" y="914400"/>
            <a:ext cx="38052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3600"/>
              <a:buFont typeface="Arial"/>
              <a:buNone/>
            </a:pPr>
            <a:r>
              <a:rPr b="1" lang="en" sz="1600">
                <a:solidFill>
                  <a:schemeClr val="accent6"/>
                </a:solidFill>
                <a:latin typeface="Montserrat"/>
                <a:ea typeface="Montserrat"/>
                <a:cs typeface="Montserrat"/>
                <a:sym typeface="Montserrat"/>
              </a:rPr>
              <a:t>Jadi, apa itu </a:t>
            </a:r>
            <a:r>
              <a:rPr b="1" lang="en" sz="1600">
                <a:solidFill>
                  <a:schemeClr val="accent6"/>
                </a:solidFill>
                <a:latin typeface="Montserrat"/>
                <a:ea typeface="Montserrat"/>
                <a:cs typeface="Montserrat"/>
                <a:sym typeface="Montserrat"/>
              </a:rPr>
              <a:t>Design Pattern?</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sz="1000">
                <a:solidFill>
                  <a:srgbClr val="434343"/>
                </a:solidFill>
                <a:latin typeface="Montserrat"/>
                <a:ea typeface="Montserrat"/>
                <a:cs typeface="Montserrat"/>
                <a:sym typeface="Montserrat"/>
              </a:rPr>
              <a:t>Design pattern </a:t>
            </a:r>
            <a:r>
              <a:rPr lang="en" sz="1000">
                <a:solidFill>
                  <a:srgbClr val="434343"/>
                </a:solidFill>
                <a:latin typeface="Montserrat"/>
                <a:ea typeface="Montserrat"/>
                <a:cs typeface="Montserrat"/>
                <a:sym typeface="Montserrat"/>
              </a:rPr>
              <a:t>merupakan sebuah pola desain dalam memecahkan masalah secara umum pada pengembangan software atau aplikasi.</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Bisa disebut, sebuah blueprint yang dapat kita ubah untuk memecahkan masalah pada code kita. </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Pattern sendiri merupakan cara kita untuk mendesain sebuah class, dan bagaimana interaksi yang akan terjadi antar class tersebut. Sehingga class yang kita bangun bisa lebih elegan dan reusable.</a:t>
            </a:r>
            <a:endParaRPr sz="1000">
              <a:solidFill>
                <a:srgbClr val="434343"/>
              </a:solidFill>
              <a:latin typeface="Montserrat"/>
              <a:ea typeface="Montserrat"/>
              <a:cs typeface="Montserrat"/>
              <a:sym typeface="Montserrat"/>
            </a:endParaRPr>
          </a:p>
        </p:txBody>
      </p:sp>
      <p:pic>
        <p:nvPicPr>
          <p:cNvPr id="438" name="Google Shape;438;p87"/>
          <p:cNvPicPr preferRelativeResize="0"/>
          <p:nvPr/>
        </p:nvPicPr>
        <p:blipFill>
          <a:blip r:embed="rId4">
            <a:alphaModFix/>
          </a:blip>
          <a:stretch>
            <a:fillRect/>
          </a:stretch>
        </p:blipFill>
        <p:spPr>
          <a:xfrm>
            <a:off x="5053950" y="1306475"/>
            <a:ext cx="3405801" cy="3449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F67"/>
        </a:solidFill>
      </p:bgPr>
    </p:bg>
    <p:spTree>
      <p:nvGrpSpPr>
        <p:cNvPr id="1411" name="Shape 1411"/>
        <p:cNvGrpSpPr/>
        <p:nvPr/>
      </p:nvGrpSpPr>
      <p:grpSpPr>
        <a:xfrm>
          <a:off x="0" y="0"/>
          <a:ext cx="0" cy="0"/>
          <a:chOff x="0" y="0"/>
          <a:chExt cx="0" cy="0"/>
        </a:xfrm>
      </p:grpSpPr>
      <p:sp>
        <p:nvSpPr>
          <p:cNvPr id="1412" name="Google Shape;1412;p150"/>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3" name="Google Shape;1413;p150"/>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4" name="Google Shape;1414;p150"/>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5" name="Google Shape;1415;p150"/>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6" name="Google Shape;1416;p150"/>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lt1"/>
              </a:buClr>
              <a:buSzPts val="1100"/>
              <a:buFont typeface="Montserrat"/>
              <a:buNone/>
            </a:pPr>
            <a:r>
              <a:rPr b="1" lang="en" sz="1100">
                <a:solidFill>
                  <a:schemeClr val="lt1"/>
                </a:solidFill>
                <a:latin typeface="Montserrat"/>
                <a:ea typeface="Montserrat"/>
                <a:cs typeface="Montserrat"/>
                <a:sym typeface="Montserrat"/>
              </a:rPr>
              <a:t>Rangkuman</a:t>
            </a:r>
            <a:endParaRPr b="1" i="0" sz="1100" u="none" cap="none" strike="noStrike">
              <a:solidFill>
                <a:srgbClr val="FFFFFF"/>
              </a:solidFill>
              <a:latin typeface="Montserrat"/>
              <a:ea typeface="Montserrat"/>
              <a:cs typeface="Montserrat"/>
              <a:sym typeface="Montserrat"/>
            </a:endParaRPr>
          </a:p>
        </p:txBody>
      </p:sp>
      <p:sp>
        <p:nvSpPr>
          <p:cNvPr id="1417" name="Google Shape;1417;p150"/>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18" name="Google Shape;1418;p150"/>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19" name="Google Shape;1419;p150"/>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1420" name="Google Shape;1420;p150"/>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21" name="Google Shape;1421;p150"/>
          <p:cNvSpPr/>
          <p:nvPr/>
        </p:nvSpPr>
        <p:spPr>
          <a:xfrm>
            <a:off x="3705988" y="944288"/>
            <a:ext cx="1269300" cy="494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Design Pattern</a:t>
            </a:r>
            <a:endParaRPr b="1">
              <a:solidFill>
                <a:srgbClr val="FFFFFF"/>
              </a:solidFill>
              <a:latin typeface="Montserrat"/>
              <a:ea typeface="Montserrat"/>
              <a:cs typeface="Montserrat"/>
              <a:sym typeface="Montserrat"/>
            </a:endParaRPr>
          </a:p>
        </p:txBody>
      </p:sp>
      <p:sp>
        <p:nvSpPr>
          <p:cNvPr id="1422" name="Google Shape;1422;p150"/>
          <p:cNvSpPr/>
          <p:nvPr/>
        </p:nvSpPr>
        <p:spPr>
          <a:xfrm>
            <a:off x="1902413" y="1900600"/>
            <a:ext cx="1339800" cy="494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Manfaat</a:t>
            </a:r>
            <a:endParaRPr b="1">
              <a:solidFill>
                <a:srgbClr val="FFFFFF"/>
              </a:solidFill>
              <a:latin typeface="Montserrat"/>
              <a:ea typeface="Montserrat"/>
              <a:cs typeface="Montserrat"/>
              <a:sym typeface="Montserrat"/>
            </a:endParaRPr>
          </a:p>
        </p:txBody>
      </p:sp>
      <p:sp>
        <p:nvSpPr>
          <p:cNvPr id="1423" name="Google Shape;1423;p150"/>
          <p:cNvSpPr/>
          <p:nvPr/>
        </p:nvSpPr>
        <p:spPr>
          <a:xfrm>
            <a:off x="3670738" y="1900600"/>
            <a:ext cx="1339800" cy="494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Jenis</a:t>
            </a:r>
            <a:endParaRPr b="1">
              <a:solidFill>
                <a:srgbClr val="FFFFFF"/>
              </a:solidFill>
              <a:latin typeface="Montserrat"/>
              <a:ea typeface="Montserrat"/>
              <a:cs typeface="Montserrat"/>
              <a:sym typeface="Montserrat"/>
            </a:endParaRPr>
          </a:p>
        </p:txBody>
      </p:sp>
      <p:sp>
        <p:nvSpPr>
          <p:cNvPr id="1424" name="Google Shape;1424;p150"/>
          <p:cNvSpPr/>
          <p:nvPr/>
        </p:nvSpPr>
        <p:spPr>
          <a:xfrm>
            <a:off x="5439076" y="1900600"/>
            <a:ext cx="1458300" cy="494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Architecture Pattern</a:t>
            </a:r>
            <a:endParaRPr b="1">
              <a:solidFill>
                <a:srgbClr val="FFFFFF"/>
              </a:solidFill>
              <a:latin typeface="Montserrat"/>
              <a:ea typeface="Montserrat"/>
              <a:cs typeface="Montserrat"/>
              <a:sym typeface="Montserrat"/>
            </a:endParaRPr>
          </a:p>
        </p:txBody>
      </p:sp>
      <p:sp>
        <p:nvSpPr>
          <p:cNvPr id="1425" name="Google Shape;1425;p150"/>
          <p:cNvSpPr txBox="1"/>
          <p:nvPr/>
        </p:nvSpPr>
        <p:spPr>
          <a:xfrm>
            <a:off x="2084313" y="2600700"/>
            <a:ext cx="1269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Struktur Code lebih terstruktur</a:t>
            </a:r>
            <a:endParaRPr sz="900">
              <a:solidFill>
                <a:srgbClr val="FFFFFF"/>
              </a:solidFill>
              <a:latin typeface="Montserrat"/>
              <a:ea typeface="Montserrat"/>
              <a:cs typeface="Montserrat"/>
              <a:sym typeface="Montserrat"/>
            </a:endParaRPr>
          </a:p>
        </p:txBody>
      </p:sp>
      <p:sp>
        <p:nvSpPr>
          <p:cNvPr id="1426" name="Google Shape;1426;p150"/>
          <p:cNvSpPr txBox="1"/>
          <p:nvPr/>
        </p:nvSpPr>
        <p:spPr>
          <a:xfrm>
            <a:off x="2084313" y="3136825"/>
            <a:ext cx="1269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Dapat diteruskan ke dev lain</a:t>
            </a:r>
            <a:endParaRPr sz="900">
              <a:solidFill>
                <a:srgbClr val="FFFFFF"/>
              </a:solidFill>
              <a:latin typeface="Montserrat"/>
              <a:ea typeface="Montserrat"/>
              <a:cs typeface="Montserrat"/>
              <a:sym typeface="Montserrat"/>
            </a:endParaRPr>
          </a:p>
        </p:txBody>
      </p:sp>
      <p:sp>
        <p:nvSpPr>
          <p:cNvPr id="1427" name="Google Shape;1427;p150"/>
          <p:cNvSpPr txBox="1"/>
          <p:nvPr/>
        </p:nvSpPr>
        <p:spPr>
          <a:xfrm>
            <a:off x="2084313" y="3672950"/>
            <a:ext cx="1269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Problem Solving secara umum</a:t>
            </a:r>
            <a:endParaRPr sz="900">
              <a:solidFill>
                <a:srgbClr val="FFFFFF"/>
              </a:solidFill>
              <a:latin typeface="Montserrat"/>
              <a:ea typeface="Montserrat"/>
              <a:cs typeface="Montserrat"/>
              <a:sym typeface="Montserrat"/>
            </a:endParaRPr>
          </a:p>
        </p:txBody>
      </p:sp>
      <p:sp>
        <p:nvSpPr>
          <p:cNvPr id="1428" name="Google Shape;1428;p150"/>
          <p:cNvSpPr txBox="1"/>
          <p:nvPr/>
        </p:nvSpPr>
        <p:spPr>
          <a:xfrm>
            <a:off x="2084313" y="4157425"/>
            <a:ext cx="12693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Waktu lebih efisien</a:t>
            </a:r>
            <a:endParaRPr sz="900">
              <a:solidFill>
                <a:srgbClr val="FFFFFF"/>
              </a:solidFill>
              <a:latin typeface="Montserrat"/>
              <a:ea typeface="Montserrat"/>
              <a:cs typeface="Montserrat"/>
              <a:sym typeface="Montserrat"/>
            </a:endParaRPr>
          </a:p>
        </p:txBody>
      </p:sp>
      <p:sp>
        <p:nvSpPr>
          <p:cNvPr id="1429" name="Google Shape;1429;p150"/>
          <p:cNvSpPr txBox="1"/>
          <p:nvPr/>
        </p:nvSpPr>
        <p:spPr>
          <a:xfrm>
            <a:off x="3867413" y="260070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Structural</a:t>
            </a:r>
            <a:endParaRPr sz="900">
              <a:solidFill>
                <a:srgbClr val="FFFFFF"/>
              </a:solidFill>
              <a:latin typeface="Montserrat"/>
              <a:ea typeface="Montserrat"/>
              <a:cs typeface="Montserrat"/>
              <a:sym typeface="Montserrat"/>
            </a:endParaRPr>
          </a:p>
        </p:txBody>
      </p:sp>
      <p:sp>
        <p:nvSpPr>
          <p:cNvPr id="1430" name="Google Shape;1430;p150"/>
          <p:cNvSpPr txBox="1"/>
          <p:nvPr/>
        </p:nvSpPr>
        <p:spPr>
          <a:xfrm>
            <a:off x="3867413" y="3136825"/>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Creational</a:t>
            </a:r>
            <a:endParaRPr sz="900">
              <a:solidFill>
                <a:srgbClr val="FFFFFF"/>
              </a:solidFill>
              <a:latin typeface="Montserrat"/>
              <a:ea typeface="Montserrat"/>
              <a:cs typeface="Montserrat"/>
              <a:sym typeface="Montserrat"/>
            </a:endParaRPr>
          </a:p>
        </p:txBody>
      </p:sp>
      <p:sp>
        <p:nvSpPr>
          <p:cNvPr id="1431" name="Google Shape;1431;p150"/>
          <p:cNvSpPr txBox="1"/>
          <p:nvPr/>
        </p:nvSpPr>
        <p:spPr>
          <a:xfrm>
            <a:off x="3867413" y="367295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Behavioural</a:t>
            </a:r>
            <a:endParaRPr sz="900">
              <a:solidFill>
                <a:srgbClr val="FFFFFF"/>
              </a:solidFill>
              <a:latin typeface="Montserrat"/>
              <a:ea typeface="Montserrat"/>
              <a:cs typeface="Montserrat"/>
              <a:sym typeface="Montserrat"/>
            </a:endParaRPr>
          </a:p>
        </p:txBody>
      </p:sp>
      <p:sp>
        <p:nvSpPr>
          <p:cNvPr id="1432" name="Google Shape;1432;p150"/>
          <p:cNvSpPr txBox="1"/>
          <p:nvPr/>
        </p:nvSpPr>
        <p:spPr>
          <a:xfrm>
            <a:off x="5635863" y="260070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Layered Pattern</a:t>
            </a:r>
            <a:endParaRPr sz="900">
              <a:solidFill>
                <a:srgbClr val="FFFFFF"/>
              </a:solidFill>
              <a:latin typeface="Montserrat"/>
              <a:ea typeface="Montserrat"/>
              <a:cs typeface="Montserrat"/>
              <a:sym typeface="Montserrat"/>
            </a:endParaRPr>
          </a:p>
        </p:txBody>
      </p:sp>
      <p:sp>
        <p:nvSpPr>
          <p:cNvPr id="1433" name="Google Shape;1433;p150"/>
          <p:cNvSpPr txBox="1"/>
          <p:nvPr/>
        </p:nvSpPr>
        <p:spPr>
          <a:xfrm>
            <a:off x="5635863" y="3136825"/>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Client-Server Pattern</a:t>
            </a:r>
            <a:endParaRPr sz="900">
              <a:solidFill>
                <a:srgbClr val="FFFFFF"/>
              </a:solidFill>
              <a:latin typeface="Montserrat"/>
              <a:ea typeface="Montserrat"/>
              <a:cs typeface="Montserrat"/>
              <a:sym typeface="Montserrat"/>
            </a:endParaRPr>
          </a:p>
        </p:txBody>
      </p:sp>
      <p:sp>
        <p:nvSpPr>
          <p:cNvPr id="1434" name="Google Shape;1434;p150"/>
          <p:cNvSpPr txBox="1"/>
          <p:nvPr/>
        </p:nvSpPr>
        <p:spPr>
          <a:xfrm>
            <a:off x="5635863" y="367295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Naked Object Pattern</a:t>
            </a:r>
            <a:endParaRPr sz="900">
              <a:solidFill>
                <a:srgbClr val="FFFFFF"/>
              </a:solidFill>
              <a:latin typeface="Montserrat"/>
              <a:ea typeface="Montserrat"/>
              <a:cs typeface="Montserrat"/>
              <a:sym typeface="Montserrat"/>
            </a:endParaRPr>
          </a:p>
        </p:txBody>
      </p:sp>
      <p:sp>
        <p:nvSpPr>
          <p:cNvPr id="1435" name="Google Shape;1435;p150"/>
          <p:cNvSpPr txBox="1"/>
          <p:nvPr/>
        </p:nvSpPr>
        <p:spPr>
          <a:xfrm>
            <a:off x="5635863" y="410780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Peer-to-peer Pattern</a:t>
            </a:r>
            <a:endParaRPr sz="900">
              <a:solidFill>
                <a:srgbClr val="FFFFFF"/>
              </a:solidFill>
              <a:latin typeface="Montserrat"/>
              <a:ea typeface="Montserrat"/>
              <a:cs typeface="Montserrat"/>
              <a:sym typeface="Montserrat"/>
            </a:endParaRPr>
          </a:p>
        </p:txBody>
      </p:sp>
      <p:sp>
        <p:nvSpPr>
          <p:cNvPr id="1436" name="Google Shape;1436;p150"/>
          <p:cNvSpPr txBox="1"/>
          <p:nvPr/>
        </p:nvSpPr>
        <p:spPr>
          <a:xfrm>
            <a:off x="5635863" y="4542650"/>
            <a:ext cx="1143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Montserrat"/>
                <a:ea typeface="Montserrat"/>
                <a:cs typeface="Montserrat"/>
                <a:sym typeface="Montserrat"/>
              </a:rPr>
              <a:t>MVC, PAC, MVP, MVVM Pattern</a:t>
            </a:r>
            <a:endParaRPr sz="900">
              <a:solidFill>
                <a:srgbClr val="FFFFFF"/>
              </a:solidFill>
              <a:latin typeface="Montserrat"/>
              <a:ea typeface="Montserrat"/>
              <a:cs typeface="Montserrat"/>
              <a:sym typeface="Montserrat"/>
            </a:endParaRPr>
          </a:p>
        </p:txBody>
      </p:sp>
      <p:cxnSp>
        <p:nvCxnSpPr>
          <p:cNvPr id="1437" name="Google Shape;1437;p150"/>
          <p:cNvCxnSpPr>
            <a:stCxn id="1423" idx="1"/>
            <a:endCxn id="1429" idx="1"/>
          </p:cNvCxnSpPr>
          <p:nvPr/>
        </p:nvCxnSpPr>
        <p:spPr>
          <a:xfrm>
            <a:off x="3670738" y="2147800"/>
            <a:ext cx="196800" cy="6522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38" name="Google Shape;1438;p150"/>
          <p:cNvCxnSpPr>
            <a:stCxn id="1423" idx="1"/>
            <a:endCxn id="1430" idx="1"/>
          </p:cNvCxnSpPr>
          <p:nvPr/>
        </p:nvCxnSpPr>
        <p:spPr>
          <a:xfrm>
            <a:off x="3670738" y="2147800"/>
            <a:ext cx="196800" cy="11883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39" name="Google Shape;1439;p150"/>
          <p:cNvCxnSpPr>
            <a:stCxn id="1423" idx="1"/>
            <a:endCxn id="1431" idx="1"/>
          </p:cNvCxnSpPr>
          <p:nvPr/>
        </p:nvCxnSpPr>
        <p:spPr>
          <a:xfrm>
            <a:off x="3670738" y="2147800"/>
            <a:ext cx="196800" cy="17244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0" name="Google Shape;1440;p150"/>
          <p:cNvCxnSpPr>
            <a:stCxn id="1424" idx="1"/>
            <a:endCxn id="1432" idx="1"/>
          </p:cNvCxnSpPr>
          <p:nvPr/>
        </p:nvCxnSpPr>
        <p:spPr>
          <a:xfrm>
            <a:off x="5439076" y="2147800"/>
            <a:ext cx="196800" cy="6522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1" name="Google Shape;1441;p150"/>
          <p:cNvCxnSpPr>
            <a:stCxn id="1424" idx="1"/>
            <a:endCxn id="1433" idx="1"/>
          </p:cNvCxnSpPr>
          <p:nvPr/>
        </p:nvCxnSpPr>
        <p:spPr>
          <a:xfrm>
            <a:off x="5439076" y="2147800"/>
            <a:ext cx="196800" cy="11883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2" name="Google Shape;1442;p150"/>
          <p:cNvCxnSpPr>
            <a:stCxn id="1424" idx="1"/>
            <a:endCxn id="1434" idx="1"/>
          </p:cNvCxnSpPr>
          <p:nvPr/>
        </p:nvCxnSpPr>
        <p:spPr>
          <a:xfrm>
            <a:off x="5439076" y="2147800"/>
            <a:ext cx="196800" cy="17244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3" name="Google Shape;1443;p150"/>
          <p:cNvCxnSpPr>
            <a:stCxn id="1424" idx="1"/>
            <a:endCxn id="1435" idx="1"/>
          </p:cNvCxnSpPr>
          <p:nvPr/>
        </p:nvCxnSpPr>
        <p:spPr>
          <a:xfrm>
            <a:off x="5439076" y="2147800"/>
            <a:ext cx="196800" cy="21591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4" name="Google Shape;1444;p150"/>
          <p:cNvCxnSpPr>
            <a:stCxn id="1424" idx="1"/>
            <a:endCxn id="1436" idx="1"/>
          </p:cNvCxnSpPr>
          <p:nvPr/>
        </p:nvCxnSpPr>
        <p:spPr>
          <a:xfrm>
            <a:off x="5439076" y="2147800"/>
            <a:ext cx="196800" cy="2594100"/>
          </a:xfrm>
          <a:prstGeom prst="bentConnector3">
            <a:avLst>
              <a:gd fmla="val -120998" name="adj1"/>
            </a:avLst>
          </a:prstGeom>
          <a:noFill/>
          <a:ln cap="flat" cmpd="sng" w="19050">
            <a:solidFill>
              <a:srgbClr val="FF9900"/>
            </a:solidFill>
            <a:prstDash val="solid"/>
            <a:round/>
            <a:headEnd len="med" w="med" type="none"/>
            <a:tailEnd len="med" w="med" type="triangle"/>
          </a:ln>
        </p:spPr>
      </p:cxnSp>
      <p:cxnSp>
        <p:nvCxnSpPr>
          <p:cNvPr id="1445" name="Google Shape;1445;p150"/>
          <p:cNvCxnSpPr>
            <a:stCxn id="1422" idx="1"/>
            <a:endCxn id="1425" idx="1"/>
          </p:cNvCxnSpPr>
          <p:nvPr/>
        </p:nvCxnSpPr>
        <p:spPr>
          <a:xfrm>
            <a:off x="1902413" y="2147800"/>
            <a:ext cx="181800" cy="652200"/>
          </a:xfrm>
          <a:prstGeom prst="bentConnector3">
            <a:avLst>
              <a:gd fmla="val -130982" name="adj1"/>
            </a:avLst>
          </a:prstGeom>
          <a:noFill/>
          <a:ln cap="flat" cmpd="sng" w="19050">
            <a:solidFill>
              <a:srgbClr val="FF9900"/>
            </a:solidFill>
            <a:prstDash val="solid"/>
            <a:round/>
            <a:headEnd len="med" w="med" type="none"/>
            <a:tailEnd len="med" w="med" type="triangle"/>
          </a:ln>
        </p:spPr>
      </p:cxnSp>
      <p:cxnSp>
        <p:nvCxnSpPr>
          <p:cNvPr id="1446" name="Google Shape;1446;p150"/>
          <p:cNvCxnSpPr>
            <a:stCxn id="1422" idx="1"/>
            <a:endCxn id="1426" idx="1"/>
          </p:cNvCxnSpPr>
          <p:nvPr/>
        </p:nvCxnSpPr>
        <p:spPr>
          <a:xfrm>
            <a:off x="1902413" y="2147800"/>
            <a:ext cx="181800" cy="1188300"/>
          </a:xfrm>
          <a:prstGeom prst="bentConnector3">
            <a:avLst>
              <a:gd fmla="val -130982" name="adj1"/>
            </a:avLst>
          </a:prstGeom>
          <a:noFill/>
          <a:ln cap="flat" cmpd="sng" w="19050">
            <a:solidFill>
              <a:srgbClr val="FF9900"/>
            </a:solidFill>
            <a:prstDash val="solid"/>
            <a:round/>
            <a:headEnd len="med" w="med" type="none"/>
            <a:tailEnd len="med" w="med" type="triangle"/>
          </a:ln>
        </p:spPr>
      </p:cxnSp>
      <p:cxnSp>
        <p:nvCxnSpPr>
          <p:cNvPr id="1447" name="Google Shape;1447;p150"/>
          <p:cNvCxnSpPr>
            <a:stCxn id="1422" idx="1"/>
            <a:endCxn id="1427" idx="1"/>
          </p:cNvCxnSpPr>
          <p:nvPr/>
        </p:nvCxnSpPr>
        <p:spPr>
          <a:xfrm>
            <a:off x="1902413" y="2147800"/>
            <a:ext cx="181800" cy="1724400"/>
          </a:xfrm>
          <a:prstGeom prst="bentConnector3">
            <a:avLst>
              <a:gd fmla="val -130982" name="adj1"/>
            </a:avLst>
          </a:prstGeom>
          <a:noFill/>
          <a:ln cap="flat" cmpd="sng" w="19050">
            <a:solidFill>
              <a:srgbClr val="FF9900"/>
            </a:solidFill>
            <a:prstDash val="solid"/>
            <a:round/>
            <a:headEnd len="med" w="med" type="none"/>
            <a:tailEnd len="med" w="med" type="triangle"/>
          </a:ln>
        </p:spPr>
      </p:cxnSp>
      <p:cxnSp>
        <p:nvCxnSpPr>
          <p:cNvPr id="1448" name="Google Shape;1448;p150"/>
          <p:cNvCxnSpPr>
            <a:stCxn id="1422" idx="1"/>
            <a:endCxn id="1428" idx="1"/>
          </p:cNvCxnSpPr>
          <p:nvPr/>
        </p:nvCxnSpPr>
        <p:spPr>
          <a:xfrm>
            <a:off x="1902413" y="2147800"/>
            <a:ext cx="181800" cy="2208900"/>
          </a:xfrm>
          <a:prstGeom prst="bentConnector3">
            <a:avLst>
              <a:gd fmla="val -130982" name="adj1"/>
            </a:avLst>
          </a:prstGeom>
          <a:noFill/>
          <a:ln cap="flat" cmpd="sng" w="19050">
            <a:solidFill>
              <a:srgbClr val="FF9900"/>
            </a:solidFill>
            <a:prstDash val="solid"/>
            <a:round/>
            <a:headEnd len="med" w="med" type="none"/>
            <a:tailEnd len="med" w="med" type="triangle"/>
          </a:ln>
        </p:spPr>
      </p:cxnSp>
      <p:cxnSp>
        <p:nvCxnSpPr>
          <p:cNvPr id="1449" name="Google Shape;1449;p150"/>
          <p:cNvCxnSpPr>
            <a:stCxn id="1421" idx="1"/>
            <a:endCxn id="1422" idx="0"/>
          </p:cNvCxnSpPr>
          <p:nvPr/>
        </p:nvCxnSpPr>
        <p:spPr>
          <a:xfrm flipH="1">
            <a:off x="2572288" y="1191488"/>
            <a:ext cx="1133700" cy="709200"/>
          </a:xfrm>
          <a:prstGeom prst="straightConnector1">
            <a:avLst/>
          </a:prstGeom>
          <a:noFill/>
          <a:ln cap="flat" cmpd="sng" w="19050">
            <a:solidFill>
              <a:srgbClr val="FF9900"/>
            </a:solidFill>
            <a:prstDash val="solid"/>
            <a:round/>
            <a:headEnd len="med" w="med" type="none"/>
            <a:tailEnd len="med" w="med" type="triangle"/>
          </a:ln>
        </p:spPr>
      </p:cxnSp>
      <p:cxnSp>
        <p:nvCxnSpPr>
          <p:cNvPr id="1450" name="Google Shape;1450;p150"/>
          <p:cNvCxnSpPr>
            <a:stCxn id="1421" idx="2"/>
            <a:endCxn id="1423" idx="0"/>
          </p:cNvCxnSpPr>
          <p:nvPr/>
        </p:nvCxnSpPr>
        <p:spPr>
          <a:xfrm>
            <a:off x="4340638" y="1438688"/>
            <a:ext cx="0" cy="462000"/>
          </a:xfrm>
          <a:prstGeom prst="straightConnector1">
            <a:avLst/>
          </a:prstGeom>
          <a:noFill/>
          <a:ln cap="flat" cmpd="sng" w="19050">
            <a:solidFill>
              <a:srgbClr val="FF9900"/>
            </a:solidFill>
            <a:prstDash val="solid"/>
            <a:round/>
            <a:headEnd len="med" w="med" type="none"/>
            <a:tailEnd len="med" w="med" type="triangle"/>
          </a:ln>
        </p:spPr>
      </p:cxnSp>
      <p:cxnSp>
        <p:nvCxnSpPr>
          <p:cNvPr id="1451" name="Google Shape;1451;p150"/>
          <p:cNvCxnSpPr>
            <a:stCxn id="1421" idx="3"/>
            <a:endCxn id="1424" idx="0"/>
          </p:cNvCxnSpPr>
          <p:nvPr/>
        </p:nvCxnSpPr>
        <p:spPr>
          <a:xfrm>
            <a:off x="4975288" y="1191488"/>
            <a:ext cx="1192800" cy="7092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51"/>
          <p:cNvSpPr txBox="1"/>
          <p:nvPr>
            <p:ph idx="12" type="sldNum"/>
          </p:nvPr>
        </p:nvSpPr>
        <p:spPr>
          <a:xfrm>
            <a:off x="8382000" y="464820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7" name="Google Shape;1457;p151"/>
          <p:cNvSpPr txBox="1"/>
          <p:nvPr>
            <p:ph type="title"/>
          </p:nvPr>
        </p:nvSpPr>
        <p:spPr>
          <a:xfrm>
            <a:off x="685800" y="246888"/>
            <a:ext cx="4572000" cy="255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latin typeface="Montserrat"/>
                <a:ea typeface="Montserrat"/>
                <a:cs typeface="Montserrat"/>
                <a:sym typeface="Montserrat"/>
              </a:rPr>
              <a:t>Referensi dan bacaan lebih lanjut</a:t>
            </a:r>
            <a:endParaRPr>
              <a:latin typeface="Montserrat"/>
              <a:ea typeface="Montserrat"/>
              <a:cs typeface="Montserrat"/>
              <a:sym typeface="Montserrat"/>
            </a:endParaRPr>
          </a:p>
        </p:txBody>
      </p:sp>
      <p:pic>
        <p:nvPicPr>
          <p:cNvPr id="1458" name="Google Shape;1458;p151"/>
          <p:cNvPicPr preferRelativeResize="0"/>
          <p:nvPr/>
        </p:nvPicPr>
        <p:blipFill rotWithShape="1">
          <a:blip r:embed="rId3">
            <a:alphaModFix/>
          </a:blip>
          <a:srcRect b="0" l="0" r="0" t="0"/>
          <a:stretch/>
        </p:blipFill>
        <p:spPr>
          <a:xfrm>
            <a:off x="5638796" y="1097113"/>
            <a:ext cx="2743199" cy="3511629"/>
          </a:xfrm>
          <a:prstGeom prst="rect">
            <a:avLst/>
          </a:prstGeom>
          <a:noFill/>
          <a:ln>
            <a:noFill/>
          </a:ln>
        </p:spPr>
      </p:pic>
      <p:sp>
        <p:nvSpPr>
          <p:cNvPr id="1459" name="Google Shape;1459;p151"/>
          <p:cNvSpPr txBox="1"/>
          <p:nvPr/>
        </p:nvSpPr>
        <p:spPr>
          <a:xfrm>
            <a:off x="487625" y="914400"/>
            <a:ext cx="4149600" cy="3886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1000"/>
              </a:spcBef>
              <a:spcAft>
                <a:spcPts val="0"/>
              </a:spcAft>
              <a:buClr>
                <a:srgbClr val="000000"/>
              </a:buClr>
              <a:buSzPts val="1400"/>
              <a:buFont typeface="Arial"/>
              <a:buNone/>
            </a:pPr>
            <a:r>
              <a:rPr b="1" lang="en" sz="1600">
                <a:solidFill>
                  <a:srgbClr val="743673"/>
                </a:solidFill>
                <a:latin typeface="Montserrat"/>
                <a:ea typeface="Montserrat"/>
                <a:cs typeface="Montserrat"/>
                <a:sym typeface="Montserrat"/>
              </a:rPr>
              <a:t>Referensi dan bacaan lebih lanjut~</a:t>
            </a:r>
            <a:endParaRPr sz="1200">
              <a:solidFill>
                <a:schemeClr val="dk1"/>
              </a:solidFill>
              <a:latin typeface="Montserrat Medium"/>
              <a:ea typeface="Montserrat Medium"/>
              <a:cs typeface="Montserrat Medium"/>
              <a:sym typeface="Montserrat Medium"/>
            </a:endParaRPr>
          </a:p>
          <a:p>
            <a:pPr indent="-292100" lvl="0" marL="457200" rtl="0" algn="just">
              <a:lnSpc>
                <a:spcPct val="115000"/>
              </a:lnSpc>
              <a:spcBef>
                <a:spcPts val="100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4">
                  <a:extLst>
                    <a:ext uri="{A12FA001-AC4F-418D-AE19-62706E023703}">
                      <ahyp:hlinkClr val="tx"/>
                    </a:ext>
                  </a:extLst>
                </a:hlinkClick>
              </a:rPr>
              <a:t>MVC, MVP and MVVM Design Pattern</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5">
                  <a:extLst>
                    <a:ext uri="{A12FA001-AC4F-418D-AE19-62706E023703}">
                      <ahyp:hlinkClr val="tx"/>
                    </a:ext>
                  </a:extLst>
                </a:hlinkClick>
              </a:rPr>
              <a:t>Implementasi MVP Design Pattern di Android Studio | by Anto D.</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6">
                  <a:extLst>
                    <a:ext uri="{A12FA001-AC4F-418D-AE19-62706E023703}">
                      <ahyp:hlinkClr val="tx"/>
                    </a:ext>
                  </a:extLst>
                </a:hlinkClick>
              </a:rPr>
              <a:t>KOTLIN PART III MVP ANDROID | by Nando Septian Husni</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7">
                  <a:extLst>
                    <a:ext uri="{A12FA001-AC4F-418D-AE19-62706E023703}">
                      <ahyp:hlinkClr val="tx"/>
                    </a:ext>
                  </a:extLst>
                </a:hlinkClick>
              </a:rPr>
              <a:t>Android — MVVM Architecture | by Yogi Wisesa</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8">
                  <a:extLst>
                    <a:ext uri="{A12FA001-AC4F-418D-AE19-62706E023703}">
                      <ahyp:hlinkClr val="tx"/>
                    </a:ext>
                  </a:extLst>
                </a:hlinkClick>
              </a:rPr>
              <a:t>Android development with MVVM and Kotlin | by Zhang QiChuan</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9">
                  <a:extLst>
                    <a:ext uri="{A12FA001-AC4F-418D-AE19-62706E023703}">
                      <ahyp:hlinkClr val="tx"/>
                    </a:ext>
                  </a:extLst>
                </a:hlinkClick>
              </a:rPr>
              <a:t>MVVM-KOTLIN-Android | Codementor</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10">
                  <a:extLst>
                    <a:ext uri="{A12FA001-AC4F-418D-AE19-62706E023703}">
                      <ahyp:hlinkClr val="tx"/>
                    </a:ext>
                  </a:extLst>
                </a:hlinkClick>
              </a:rPr>
              <a:t>MVVM and DataBinding: Android Design Patterns | raywenderlich.com</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11">
                  <a:extLst>
                    <a:ext uri="{A12FA001-AC4F-418D-AE19-62706E023703}">
                      <ahyp:hlinkClr val="tx"/>
                    </a:ext>
                  </a:extLst>
                </a:hlinkClick>
              </a:rPr>
              <a:t>MVVM on Android Crash Course - Kotlin &amp; Android Architecture Components - Reso Coder</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AutoNum type="arabicPeriod"/>
            </a:pPr>
            <a:r>
              <a:rPr lang="en" sz="1000" u="sng">
                <a:solidFill>
                  <a:schemeClr val="dk1"/>
                </a:solidFill>
                <a:latin typeface="Montserrat"/>
                <a:ea typeface="Montserrat"/>
                <a:cs typeface="Montserrat"/>
                <a:sym typeface="Montserrat"/>
                <a:hlinkClick r:id="rId12">
                  <a:extLst>
                    <a:ext uri="{A12FA001-AC4F-418D-AE19-62706E023703}">
                      <ahyp:hlinkClr val="tx"/>
                    </a:ext>
                  </a:extLst>
                </a:hlinkClick>
              </a:rPr>
              <a:t>Introduction to Android App Development With Kotlin: MVVM Architecture (Part 6) - DZone Java</a:t>
            </a:r>
            <a:r>
              <a:rPr lang="en" sz="10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43673"/>
        </a:solidFill>
      </p:bgPr>
    </p:bg>
    <p:spTree>
      <p:nvGrpSpPr>
        <p:cNvPr id="1463" name="Shape 1463"/>
        <p:cNvGrpSpPr/>
        <p:nvPr/>
      </p:nvGrpSpPr>
      <p:grpSpPr>
        <a:xfrm>
          <a:off x="0" y="0"/>
          <a:ext cx="0" cy="0"/>
          <a:chOff x="0" y="0"/>
          <a:chExt cx="0" cy="0"/>
        </a:xfrm>
      </p:grpSpPr>
      <p:sp>
        <p:nvSpPr>
          <p:cNvPr id="1464" name="Google Shape;1464;p152"/>
          <p:cNvSpPr txBox="1"/>
          <p:nvPr/>
        </p:nvSpPr>
        <p:spPr>
          <a:xfrm>
            <a:off x="465575" y="961075"/>
            <a:ext cx="4112700" cy="383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Nah, selesai sudah pembahasan kita di </a:t>
            </a:r>
            <a:r>
              <a:rPr b="1" lang="en">
                <a:solidFill>
                  <a:schemeClr val="accent1"/>
                </a:solidFill>
                <a:latin typeface="Montserrat"/>
                <a:ea typeface="Montserrat"/>
                <a:cs typeface="Montserrat"/>
                <a:sym typeface="Montserrat"/>
              </a:rPr>
              <a:t>Chapter 6 Topic 2 </a:t>
            </a:r>
            <a:r>
              <a:rPr b="1" lang="en">
                <a:solidFill>
                  <a:schemeClr val="lt1"/>
                </a:solidFill>
                <a:latin typeface="Montserrat"/>
                <a:ea typeface="Montserrat"/>
                <a:cs typeface="Montserrat"/>
                <a:sym typeface="Montserrat"/>
              </a:rPr>
              <a:t>ini.</a:t>
            </a:r>
            <a:endParaRPr b="1">
              <a:solidFill>
                <a:schemeClr val="lt1"/>
              </a:solidFill>
              <a:latin typeface="Montserrat"/>
              <a:ea typeface="Montserrat"/>
              <a:cs typeface="Montserrat"/>
              <a:sym typeface="Montserrat"/>
            </a:endParaRPr>
          </a:p>
          <a:p>
            <a:pPr indent="0" lvl="0" marL="0" rtl="0" algn="l">
              <a:lnSpc>
                <a:spcPct val="115000"/>
              </a:lnSpc>
              <a:spcBef>
                <a:spcPts val="1000"/>
              </a:spcBef>
              <a:spcAft>
                <a:spcPts val="0"/>
              </a:spcAft>
              <a:buClr>
                <a:schemeClr val="dk1"/>
              </a:buClr>
              <a:buSzPts val="4000"/>
              <a:buFont typeface="Arial"/>
              <a:buNone/>
            </a:pPr>
            <a:r>
              <a:rPr b="1" lang="en">
                <a:solidFill>
                  <a:schemeClr val="lt1"/>
                </a:solidFill>
                <a:latin typeface="Montserrat"/>
                <a:ea typeface="Montserrat"/>
                <a:cs typeface="Montserrat"/>
                <a:sym typeface="Montserrat"/>
              </a:rPr>
              <a:t>Selanjutnya, kita akan jump-in ke salah satu tools lain yaitu </a:t>
            </a:r>
            <a:r>
              <a:rPr b="1" lang="en">
                <a:solidFill>
                  <a:srgbClr val="F2AB2F"/>
                </a:solidFill>
                <a:latin typeface="Montserrat"/>
                <a:ea typeface="Montserrat"/>
                <a:cs typeface="Montserrat"/>
                <a:sym typeface="Montserrat"/>
              </a:rPr>
              <a:t>Data Store</a:t>
            </a:r>
            <a:r>
              <a:rPr b="1" lang="en">
                <a:solidFill>
                  <a:srgbClr val="F2AB2F"/>
                </a:solidFill>
                <a:latin typeface="Montserrat"/>
                <a:ea typeface="Montserrat"/>
                <a:cs typeface="Montserrat"/>
                <a:sym typeface="Montserrat"/>
              </a:rPr>
              <a:t>.</a:t>
            </a:r>
            <a:endParaRPr b="1">
              <a:solidFill>
                <a:srgbClr val="F2AB2F"/>
              </a:solidFill>
              <a:latin typeface="Montserrat"/>
              <a:ea typeface="Montserrat"/>
              <a:cs typeface="Montserrat"/>
              <a:sym typeface="Montserrat"/>
            </a:endParaRPr>
          </a:p>
          <a:p>
            <a:pPr indent="0" lvl="0" marL="0" rtl="0" algn="l">
              <a:lnSpc>
                <a:spcPct val="115000"/>
              </a:lnSpc>
              <a:spcBef>
                <a:spcPts val="1000"/>
              </a:spcBef>
              <a:spcAft>
                <a:spcPts val="1000"/>
              </a:spcAft>
              <a:buClr>
                <a:schemeClr val="dk1"/>
              </a:buClr>
              <a:buSzPts val="4000"/>
              <a:buFont typeface="Arial"/>
              <a:buNone/>
            </a:pPr>
            <a:r>
              <a:rPr b="1" lang="en">
                <a:solidFill>
                  <a:schemeClr val="lt1"/>
                </a:solidFill>
                <a:latin typeface="Montserrat"/>
                <a:ea typeface="Montserrat"/>
                <a:cs typeface="Montserrat"/>
                <a:sym typeface="Montserrat"/>
              </a:rPr>
              <a:t>Penasaran kayak gimana? Cus langsung ke topik selanjutnya~</a:t>
            </a:r>
            <a:endParaRPr b="1">
              <a:solidFill>
                <a:srgbClr val="FFFFFF"/>
              </a:solidFill>
              <a:latin typeface="Montserrat"/>
              <a:ea typeface="Montserrat"/>
              <a:cs typeface="Montserrat"/>
              <a:sym typeface="Montserrat"/>
            </a:endParaRPr>
          </a:p>
        </p:txBody>
      </p:sp>
      <p:pic>
        <p:nvPicPr>
          <p:cNvPr id="1465" name="Google Shape;1465;p152"/>
          <p:cNvPicPr preferRelativeResize="0"/>
          <p:nvPr/>
        </p:nvPicPr>
        <p:blipFill>
          <a:blip r:embed="rId3">
            <a:alphaModFix/>
          </a:blip>
          <a:stretch>
            <a:fillRect/>
          </a:stretch>
        </p:blipFill>
        <p:spPr>
          <a:xfrm>
            <a:off x="3892131" y="707025"/>
            <a:ext cx="5687844" cy="4338199"/>
          </a:xfrm>
          <a:prstGeom prst="rect">
            <a:avLst/>
          </a:prstGeom>
          <a:noFill/>
          <a:ln>
            <a:noFill/>
          </a:ln>
        </p:spPr>
      </p:pic>
      <p:sp>
        <p:nvSpPr>
          <p:cNvPr id="1466" name="Google Shape;1466;p152"/>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7" name="Google Shape;1467;p152"/>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8" name="Google Shape;1468;p152"/>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69" name="Google Shape;1469;p152"/>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70" name="Google Shape;1470;p152"/>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1" name="Google Shape;1471;p152"/>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1472" name="Google Shape;1472;p152"/>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1473" name="Google Shape;1473;p152"/>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74" name="Google Shape;1474;p152"/>
          <p:cNvSpPr txBox="1"/>
          <p:nvPr/>
        </p:nvSpPr>
        <p:spPr>
          <a:xfrm>
            <a:off x="618377" y="251687"/>
            <a:ext cx="7296000" cy="2307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Montserrat"/>
                <a:ea typeface="Montserrat"/>
                <a:cs typeface="Montserrat"/>
                <a:sym typeface="Montserrat"/>
              </a:rPr>
              <a:t>Penutup</a:t>
            </a:r>
            <a:endParaRPr b="1" sz="1200">
              <a:solidFill>
                <a:schemeClr val="lt1"/>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33572"/>
        </a:solidFill>
      </p:bgPr>
    </p:bg>
    <p:spTree>
      <p:nvGrpSpPr>
        <p:cNvPr id="1478" name="Shape 1478"/>
        <p:cNvGrpSpPr/>
        <p:nvPr/>
      </p:nvGrpSpPr>
      <p:grpSpPr>
        <a:xfrm>
          <a:off x="0" y="0"/>
          <a:ext cx="0" cy="0"/>
          <a:chOff x="0" y="0"/>
          <a:chExt cx="0" cy="0"/>
        </a:xfrm>
      </p:grpSpPr>
      <p:sp>
        <p:nvSpPr>
          <p:cNvPr id="1479" name="Google Shape;1479;p153"/>
          <p:cNvSpPr/>
          <p:nvPr/>
        </p:nvSpPr>
        <p:spPr>
          <a:xfrm>
            <a:off x="0" y="3825400"/>
            <a:ext cx="9144000" cy="1389600"/>
          </a:xfrm>
          <a:prstGeom prst="rect">
            <a:avLst/>
          </a:prstGeom>
          <a:solidFill>
            <a:srgbClr val="F4B71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0" name="Google Shape;1480;p153"/>
          <p:cNvPicPr preferRelativeResize="0"/>
          <p:nvPr/>
        </p:nvPicPr>
        <p:blipFill>
          <a:blip r:embed="rId3">
            <a:alphaModFix/>
          </a:blip>
          <a:stretch>
            <a:fillRect/>
          </a:stretch>
        </p:blipFill>
        <p:spPr>
          <a:xfrm>
            <a:off x="1734062" y="469363"/>
            <a:ext cx="5675881" cy="4204774"/>
          </a:xfrm>
          <a:prstGeom prst="rect">
            <a:avLst/>
          </a:prstGeom>
          <a:noFill/>
          <a:ln>
            <a:noFill/>
          </a:ln>
        </p:spPr>
      </p:pic>
      <p:pic>
        <p:nvPicPr>
          <p:cNvPr id="1481" name="Google Shape;1481;p153"/>
          <p:cNvPicPr preferRelativeResize="0"/>
          <p:nvPr/>
        </p:nvPicPr>
        <p:blipFill rotWithShape="1">
          <a:blip r:embed="rId4">
            <a:alphaModFix/>
          </a:blip>
          <a:srcRect b="0" l="0" r="13247" t="0"/>
          <a:stretch/>
        </p:blipFill>
        <p:spPr>
          <a:xfrm>
            <a:off x="7987325" y="4075701"/>
            <a:ext cx="709350" cy="817600"/>
          </a:xfrm>
          <a:prstGeom prst="rect">
            <a:avLst/>
          </a:prstGeom>
          <a:noFill/>
          <a:ln>
            <a:noFill/>
          </a:ln>
        </p:spPr>
      </p:pic>
      <p:pic>
        <p:nvPicPr>
          <p:cNvPr id="1482" name="Google Shape;1482;p153"/>
          <p:cNvPicPr preferRelativeResize="0"/>
          <p:nvPr/>
        </p:nvPicPr>
        <p:blipFill>
          <a:blip r:embed="rId5">
            <a:alphaModFix/>
          </a:blip>
          <a:stretch>
            <a:fillRect/>
          </a:stretch>
        </p:blipFill>
        <p:spPr>
          <a:xfrm>
            <a:off x="1103225" y="6174213"/>
            <a:ext cx="1991475" cy="689575"/>
          </a:xfrm>
          <a:prstGeom prst="rect">
            <a:avLst/>
          </a:prstGeom>
          <a:noFill/>
          <a:ln>
            <a:noFill/>
          </a:ln>
        </p:spPr>
      </p:pic>
      <p:pic>
        <p:nvPicPr>
          <p:cNvPr id="1483" name="Google Shape;1483;p153"/>
          <p:cNvPicPr preferRelativeResize="0"/>
          <p:nvPr/>
        </p:nvPicPr>
        <p:blipFill>
          <a:blip r:embed="rId6">
            <a:alphaModFix/>
          </a:blip>
          <a:stretch>
            <a:fillRect/>
          </a:stretch>
        </p:blipFill>
        <p:spPr>
          <a:xfrm>
            <a:off x="487625" y="4141560"/>
            <a:ext cx="1991475" cy="6858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2" name="Shape 442"/>
        <p:cNvGrpSpPr/>
        <p:nvPr/>
      </p:nvGrpSpPr>
      <p:grpSpPr>
        <a:xfrm>
          <a:off x="0" y="0"/>
          <a:ext cx="0" cy="0"/>
          <a:chOff x="0" y="0"/>
          <a:chExt cx="0" cy="0"/>
        </a:xfrm>
      </p:grpSpPr>
      <p:sp>
        <p:nvSpPr>
          <p:cNvPr id="443" name="Google Shape;443;p88"/>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4" name="Google Shape;444;p88"/>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5" name="Google Shape;445;p88"/>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6" name="Google Shape;446;p88"/>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7" name="Google Shape;447;p88"/>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48" name="Google Shape;448;p88"/>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49" name="Google Shape;449;p88"/>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50" name="Google Shape;450;p88"/>
          <p:cNvPicPr preferRelativeResize="0"/>
          <p:nvPr/>
        </p:nvPicPr>
        <p:blipFill rotWithShape="1">
          <a:blip r:embed="rId3">
            <a:alphaModFix/>
          </a:blip>
          <a:srcRect b="0" l="0" r="0" t="0"/>
          <a:stretch/>
        </p:blipFill>
        <p:spPr>
          <a:xfrm>
            <a:off x="8535950" y="105991"/>
            <a:ext cx="463928" cy="463928"/>
          </a:xfrm>
          <a:prstGeom prst="rect">
            <a:avLst/>
          </a:prstGeom>
          <a:noFill/>
          <a:ln>
            <a:noFill/>
          </a:ln>
        </p:spPr>
      </p:pic>
      <p:sp>
        <p:nvSpPr>
          <p:cNvPr id="451" name="Google Shape;451;p88"/>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52" name="Google Shape;452;p88"/>
          <p:cNvSpPr txBox="1"/>
          <p:nvPr/>
        </p:nvSpPr>
        <p:spPr>
          <a:xfrm>
            <a:off x="484625" y="914400"/>
            <a:ext cx="3984000" cy="38862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1000"/>
              </a:spcBef>
              <a:spcAft>
                <a:spcPts val="0"/>
              </a:spcAft>
              <a:buClr>
                <a:schemeClr val="dk1"/>
              </a:buClr>
              <a:buSzPts val="1100"/>
              <a:buFont typeface="Arial"/>
              <a:buNone/>
            </a:pPr>
            <a:r>
              <a:rPr b="1" lang="en" sz="1600">
                <a:solidFill>
                  <a:schemeClr val="accent6"/>
                </a:solidFill>
                <a:latin typeface="Montserrat"/>
                <a:ea typeface="Montserrat"/>
                <a:cs typeface="Montserrat"/>
                <a:sym typeface="Montserrat"/>
              </a:rPr>
              <a:t>Kapan kita pakai Design Pattern?</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b="1" lang="en" sz="1000">
                <a:solidFill>
                  <a:srgbClr val="434343"/>
                </a:solidFill>
                <a:latin typeface="Montserrat"/>
                <a:ea typeface="Montserrat"/>
                <a:cs typeface="Montserrat"/>
                <a:sym typeface="Montserrat"/>
              </a:rPr>
              <a:t>Penggunaan design pattern</a:t>
            </a:r>
            <a:r>
              <a:rPr lang="en" sz="1000">
                <a:solidFill>
                  <a:srgbClr val="434343"/>
                </a:solidFill>
                <a:latin typeface="Montserrat"/>
                <a:ea typeface="Montserrat"/>
                <a:cs typeface="Montserrat"/>
                <a:sym typeface="Montserrat"/>
              </a:rPr>
              <a:t> sendiri juga situasional, jadi tergantung masalah yang kita temui saat kita melakukan pengembangan.</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Kalau ngomongin tentang tahap implementasinya, design pattern </a:t>
            </a:r>
            <a:r>
              <a:rPr b="1" lang="en" sz="1000">
                <a:solidFill>
                  <a:srgbClr val="434343"/>
                </a:solidFill>
                <a:latin typeface="Montserrat"/>
                <a:ea typeface="Montserrat"/>
                <a:cs typeface="Montserrat"/>
                <a:sym typeface="Montserrat"/>
              </a:rPr>
              <a:t>hanya efektif</a:t>
            </a:r>
            <a:r>
              <a:rPr lang="en" sz="1000">
                <a:solidFill>
                  <a:srgbClr val="434343"/>
                </a:solidFill>
                <a:latin typeface="Montserrat"/>
                <a:ea typeface="Montserrat"/>
                <a:cs typeface="Montserrat"/>
                <a:sym typeface="Montserrat"/>
              </a:rPr>
              <a:t> jika developer udah menemui masalah sebelumnya. </a:t>
            </a:r>
            <a:endParaRPr sz="1000">
              <a:solidFill>
                <a:srgbClr val="434343"/>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Nemuin masalah ini bisa lewat proses trial dan error saat melakukan pengembangan software.</a:t>
            </a:r>
            <a:endParaRPr sz="1000">
              <a:solidFill>
                <a:srgbClr val="434343"/>
              </a:solidFill>
              <a:latin typeface="Montserrat"/>
              <a:ea typeface="Montserrat"/>
              <a:cs typeface="Montserrat"/>
              <a:sym typeface="Montserrat"/>
            </a:endParaRPr>
          </a:p>
        </p:txBody>
      </p:sp>
      <p:pic>
        <p:nvPicPr>
          <p:cNvPr id="453" name="Google Shape;453;p88"/>
          <p:cNvPicPr preferRelativeResize="0"/>
          <p:nvPr/>
        </p:nvPicPr>
        <p:blipFill>
          <a:blip r:embed="rId4">
            <a:alphaModFix/>
          </a:blip>
          <a:stretch>
            <a:fillRect/>
          </a:stretch>
        </p:blipFill>
        <p:spPr>
          <a:xfrm>
            <a:off x="4727450" y="1232451"/>
            <a:ext cx="3877576" cy="3493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7" name="Shape 457"/>
        <p:cNvGrpSpPr/>
        <p:nvPr/>
      </p:nvGrpSpPr>
      <p:grpSpPr>
        <a:xfrm>
          <a:off x="0" y="0"/>
          <a:ext cx="0" cy="0"/>
          <a:chOff x="0" y="0"/>
          <a:chExt cx="0" cy="0"/>
        </a:xfrm>
      </p:grpSpPr>
      <p:pic>
        <p:nvPicPr>
          <p:cNvPr id="458" name="Google Shape;458;p89"/>
          <p:cNvPicPr preferRelativeResize="0"/>
          <p:nvPr/>
        </p:nvPicPr>
        <p:blipFill rotWithShape="1">
          <a:blip r:embed="rId3">
            <a:alphaModFix/>
          </a:blip>
          <a:srcRect b="0" l="13642" r="13635" t="0"/>
          <a:stretch/>
        </p:blipFill>
        <p:spPr>
          <a:xfrm>
            <a:off x="5147125" y="1120075"/>
            <a:ext cx="3315250" cy="3474825"/>
          </a:xfrm>
          <a:prstGeom prst="rect">
            <a:avLst/>
          </a:prstGeom>
          <a:noFill/>
          <a:ln>
            <a:noFill/>
          </a:ln>
        </p:spPr>
      </p:pic>
      <p:sp>
        <p:nvSpPr>
          <p:cNvPr id="459" name="Google Shape;459;p89"/>
          <p:cNvSpPr/>
          <p:nvPr/>
        </p:nvSpPr>
        <p:spPr>
          <a:xfrm flipH="1" rot="5400000">
            <a:off x="4303949" y="-4204126"/>
            <a:ext cx="536100" cy="9144000"/>
          </a:xfrm>
          <a:prstGeom prst="rect">
            <a:avLst/>
          </a:prstGeom>
          <a:solidFill>
            <a:srgbClr val="A667A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0" name="Google Shape;460;p89"/>
          <p:cNvSpPr/>
          <p:nvPr/>
        </p:nvSpPr>
        <p:spPr>
          <a:xfrm flipH="1" rot="5400000">
            <a:off x="8499899" y="-8176"/>
            <a:ext cx="536100" cy="752100"/>
          </a:xfrm>
          <a:prstGeom prst="rect">
            <a:avLst/>
          </a:prstGeom>
          <a:solidFill>
            <a:srgbClr val="421E4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1" name="Google Shape;461;p89"/>
          <p:cNvSpPr/>
          <p:nvPr/>
        </p:nvSpPr>
        <p:spPr>
          <a:xfrm flipH="1" rot="5400000">
            <a:off x="6854930" y="200173"/>
            <a:ext cx="536100" cy="335400"/>
          </a:xfrm>
          <a:prstGeom prst="rect">
            <a:avLst/>
          </a:prstGeom>
          <a:solidFill>
            <a:srgbClr val="74367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2" name="Google Shape;462;p89"/>
          <p:cNvSpPr/>
          <p:nvPr/>
        </p:nvSpPr>
        <p:spPr>
          <a:xfrm flipH="1" rot="5400000">
            <a:off x="7564580" y="-191328"/>
            <a:ext cx="536100" cy="1118400"/>
          </a:xfrm>
          <a:prstGeom prst="rect">
            <a:avLst/>
          </a:prstGeom>
          <a:solidFill>
            <a:srgbClr val="51225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3" name="Google Shape;463;p89"/>
          <p:cNvSpPr txBox="1"/>
          <p:nvPr/>
        </p:nvSpPr>
        <p:spPr>
          <a:xfrm>
            <a:off x="573578" y="251687"/>
            <a:ext cx="72960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1100"/>
              <a:buFont typeface="Montserrat"/>
              <a:buNone/>
            </a:pPr>
            <a:r>
              <a:rPr b="1" lang="en" sz="1100">
                <a:solidFill>
                  <a:srgbClr val="FFFFFF"/>
                </a:solidFill>
                <a:latin typeface="Montserrat"/>
                <a:ea typeface="Montserrat"/>
                <a:cs typeface="Montserrat"/>
                <a:sym typeface="Montserrat"/>
              </a:rPr>
              <a:t>Design Pattern</a:t>
            </a:r>
            <a:endParaRPr b="1" i="0" sz="1100" u="none" cap="none" strike="noStrike">
              <a:solidFill>
                <a:srgbClr val="FFFFFF"/>
              </a:solidFill>
              <a:latin typeface="Montserrat"/>
              <a:ea typeface="Montserrat"/>
              <a:cs typeface="Montserrat"/>
              <a:sym typeface="Montserrat"/>
            </a:endParaRPr>
          </a:p>
        </p:txBody>
      </p:sp>
      <p:sp>
        <p:nvSpPr>
          <p:cNvPr id="464" name="Google Shape;464;p89"/>
          <p:cNvSpPr/>
          <p:nvPr/>
        </p:nvSpPr>
        <p:spPr>
          <a:xfrm>
            <a:off x="283668" y="252225"/>
            <a:ext cx="1620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5" name="Google Shape;465;p89"/>
          <p:cNvSpPr/>
          <p:nvPr/>
        </p:nvSpPr>
        <p:spPr>
          <a:xfrm>
            <a:off x="465569" y="251687"/>
            <a:ext cx="44100" cy="1620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pic>
        <p:nvPicPr>
          <p:cNvPr id="466" name="Google Shape;466;p89"/>
          <p:cNvPicPr preferRelativeResize="0"/>
          <p:nvPr/>
        </p:nvPicPr>
        <p:blipFill rotWithShape="1">
          <a:blip r:embed="rId4">
            <a:alphaModFix/>
          </a:blip>
          <a:srcRect b="0" l="0" r="0" t="0"/>
          <a:stretch/>
        </p:blipFill>
        <p:spPr>
          <a:xfrm>
            <a:off x="8535950" y="105991"/>
            <a:ext cx="463928" cy="463928"/>
          </a:xfrm>
          <a:prstGeom prst="rect">
            <a:avLst/>
          </a:prstGeom>
          <a:noFill/>
          <a:ln>
            <a:noFill/>
          </a:ln>
        </p:spPr>
      </p:pic>
      <p:sp>
        <p:nvSpPr>
          <p:cNvPr id="467" name="Google Shape;467;p89"/>
          <p:cNvSpPr/>
          <p:nvPr/>
        </p:nvSpPr>
        <p:spPr>
          <a:xfrm>
            <a:off x="283670" y="433867"/>
            <a:ext cx="225900" cy="40800"/>
          </a:xfrm>
          <a:prstGeom prst="rect">
            <a:avLst/>
          </a:prstGeom>
          <a:solidFill>
            <a:srgbClr val="F2AB2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468" name="Google Shape;468;p89"/>
          <p:cNvSpPr txBox="1"/>
          <p:nvPr/>
        </p:nvSpPr>
        <p:spPr>
          <a:xfrm>
            <a:off x="484625" y="914400"/>
            <a:ext cx="4151400" cy="388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rgbClr val="000000"/>
              </a:buClr>
              <a:buSzPts val="3600"/>
              <a:buFont typeface="Arial"/>
              <a:buNone/>
            </a:pPr>
            <a:r>
              <a:rPr b="1" lang="en" sz="1600">
                <a:solidFill>
                  <a:schemeClr val="accent6"/>
                </a:solidFill>
                <a:latin typeface="Montserrat"/>
                <a:ea typeface="Montserrat"/>
                <a:cs typeface="Montserrat"/>
                <a:sym typeface="Montserrat"/>
              </a:rPr>
              <a:t>Kenapa sih harus pakai Design Pattern?</a:t>
            </a:r>
            <a:endParaRPr b="1" sz="1600">
              <a:solidFill>
                <a:schemeClr val="accent6"/>
              </a:solidFill>
              <a:latin typeface="Montserrat"/>
              <a:ea typeface="Montserrat"/>
              <a:cs typeface="Montserrat"/>
              <a:sym typeface="Montserrat"/>
            </a:endParaRPr>
          </a:p>
          <a:p>
            <a:pPr indent="0" lvl="0" marL="0" marR="0" rtl="0" algn="just">
              <a:lnSpc>
                <a:spcPct val="115000"/>
              </a:lnSpc>
              <a:spcBef>
                <a:spcPts val="1000"/>
              </a:spcBef>
              <a:spcAft>
                <a:spcPts val="0"/>
              </a:spcAft>
              <a:buClr>
                <a:schemeClr val="dk1"/>
              </a:buClr>
              <a:buSzPts val="1100"/>
              <a:buFont typeface="Arial"/>
              <a:buNone/>
            </a:pPr>
            <a:r>
              <a:rPr lang="en" sz="1000">
                <a:solidFill>
                  <a:srgbClr val="434343"/>
                </a:solidFill>
                <a:latin typeface="Montserrat"/>
                <a:ea typeface="Montserrat"/>
                <a:cs typeface="Montserrat"/>
                <a:sym typeface="Montserrat"/>
              </a:rPr>
              <a:t>Super penting untuk menggunakan Design Pattern karena doi punya empat manfaat :</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lang="en" sz="1000">
                <a:solidFill>
                  <a:srgbClr val="434343"/>
                </a:solidFill>
                <a:latin typeface="Montserrat"/>
                <a:ea typeface="Montserrat"/>
                <a:cs typeface="Montserrat"/>
                <a:sym typeface="Montserrat"/>
              </a:rPr>
              <a:t>Baris </a:t>
            </a:r>
            <a:r>
              <a:rPr b="1" lang="en" sz="1000">
                <a:solidFill>
                  <a:srgbClr val="434343"/>
                </a:solidFill>
                <a:latin typeface="Montserrat"/>
                <a:ea typeface="Montserrat"/>
                <a:cs typeface="Montserrat"/>
                <a:sym typeface="Montserrat"/>
              </a:rPr>
              <a:t>code lebih terstruktur</a:t>
            </a:r>
            <a:r>
              <a:rPr lang="en" sz="1000">
                <a:solidFill>
                  <a:srgbClr val="434343"/>
                </a:solidFill>
                <a:latin typeface="Montserrat"/>
                <a:ea typeface="Montserrat"/>
                <a:cs typeface="Montserrat"/>
                <a:sym typeface="Montserrat"/>
              </a:rPr>
              <a:t>, rapi dan mudah untuk dibaca serta dipahami. Sehingga kita dan developer lainnya dapat menggunakannya kembali sewaktu-waktu.</a:t>
            </a:r>
            <a:endParaRPr sz="1000">
              <a:solidFill>
                <a:srgbClr val="434343"/>
              </a:solidFill>
              <a:latin typeface="Montserrat"/>
              <a:ea typeface="Montserrat"/>
              <a:cs typeface="Montserrat"/>
              <a:sym typeface="Montserrat"/>
            </a:endParaRPr>
          </a:p>
          <a:p>
            <a:pPr indent="-292100" lvl="0" marL="457200" marR="0" rtl="0" algn="just">
              <a:lnSpc>
                <a:spcPct val="115000"/>
              </a:lnSpc>
              <a:spcBef>
                <a:spcPts val="1000"/>
              </a:spcBef>
              <a:spcAft>
                <a:spcPts val="0"/>
              </a:spcAft>
              <a:buClr>
                <a:srgbClr val="434343"/>
              </a:buClr>
              <a:buSzPts val="1000"/>
              <a:buFont typeface="Roboto"/>
              <a:buChar char="●"/>
            </a:pPr>
            <a:r>
              <a:rPr lang="en" sz="1000">
                <a:solidFill>
                  <a:srgbClr val="434343"/>
                </a:solidFill>
                <a:latin typeface="Montserrat"/>
                <a:ea typeface="Montserrat"/>
                <a:cs typeface="Montserrat"/>
                <a:sym typeface="Montserrat"/>
              </a:rPr>
              <a:t>Kita dapat </a:t>
            </a:r>
            <a:r>
              <a:rPr b="1" lang="en" sz="1000">
                <a:solidFill>
                  <a:srgbClr val="434343"/>
                </a:solidFill>
                <a:latin typeface="Montserrat"/>
                <a:ea typeface="Montserrat"/>
                <a:cs typeface="Montserrat"/>
                <a:sym typeface="Montserrat"/>
              </a:rPr>
              <a:t>menyerahkan project</a:t>
            </a:r>
            <a:r>
              <a:rPr lang="en" sz="1000">
                <a:solidFill>
                  <a:srgbClr val="434343"/>
                </a:solidFill>
                <a:latin typeface="Montserrat"/>
                <a:ea typeface="Montserrat"/>
                <a:cs typeface="Montserrat"/>
                <a:sym typeface="Montserrat"/>
              </a:rPr>
              <a:t> kita ke developer lain </a:t>
            </a:r>
            <a:r>
              <a:rPr b="1" lang="en" sz="1000">
                <a:solidFill>
                  <a:srgbClr val="434343"/>
                </a:solidFill>
                <a:latin typeface="Montserrat"/>
                <a:ea typeface="Montserrat"/>
                <a:cs typeface="Montserrat"/>
                <a:sym typeface="Montserrat"/>
              </a:rPr>
              <a:t>untuk dilanjutkan</a:t>
            </a:r>
            <a:r>
              <a:rPr lang="en" sz="1000">
                <a:solidFill>
                  <a:srgbClr val="434343"/>
                </a:solidFill>
                <a:latin typeface="Montserrat"/>
                <a:ea typeface="Montserrat"/>
                <a:cs typeface="Montserrat"/>
                <a:sym typeface="Montserrat"/>
              </a:rPr>
              <a:t>, dengan syarat developer tersebut harus mengetahui tentang design pattern yang sedang digunakan.</a:t>
            </a:r>
            <a:endParaRPr sz="1000">
              <a:solidFill>
                <a:srgbClr val="434343"/>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2AB2F"/>
      </a:accent1>
      <a:accent2>
        <a:srgbClr val="212121"/>
      </a:accent2>
      <a:accent3>
        <a:srgbClr val="78909C"/>
      </a:accent3>
      <a:accent4>
        <a:srgbClr val="FFAB40"/>
      </a:accent4>
      <a:accent5>
        <a:srgbClr val="0097A7"/>
      </a:accent5>
      <a:accent6>
        <a:srgbClr val="74367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761A79"/>
      </a:accent1>
      <a:accent2>
        <a:srgbClr val="FFAB40"/>
      </a:accent2>
      <a:accent3>
        <a:srgbClr val="9B6DBB"/>
      </a:accent3>
      <a:accent4>
        <a:srgbClr val="FFAB40"/>
      </a:accent4>
      <a:accent5>
        <a:srgbClr val="0097A7"/>
      </a:accent5>
      <a:accent6>
        <a:srgbClr val="EEFF41"/>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